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078" r:id="rId2"/>
    <p:sldId id="287" r:id="rId3"/>
    <p:sldId id="878" r:id="rId4"/>
    <p:sldId id="998" r:id="rId5"/>
    <p:sldId id="1068" r:id="rId6"/>
    <p:sldId id="999" r:id="rId7"/>
    <p:sldId id="1000" r:id="rId8"/>
    <p:sldId id="1001" r:id="rId9"/>
    <p:sldId id="1002" r:id="rId10"/>
    <p:sldId id="1003" r:id="rId11"/>
    <p:sldId id="1004" r:id="rId12"/>
    <p:sldId id="1005" r:id="rId13"/>
    <p:sldId id="1006" r:id="rId14"/>
    <p:sldId id="1007" r:id="rId15"/>
    <p:sldId id="1008" r:id="rId16"/>
    <p:sldId id="1009" r:id="rId17"/>
    <p:sldId id="1010" r:id="rId18"/>
    <p:sldId id="1011" r:id="rId19"/>
    <p:sldId id="1012" r:id="rId20"/>
    <p:sldId id="1015" r:id="rId21"/>
    <p:sldId id="1016" r:id="rId22"/>
    <p:sldId id="1017" r:id="rId23"/>
    <p:sldId id="1018" r:id="rId24"/>
    <p:sldId id="1019" r:id="rId25"/>
    <p:sldId id="1020" r:id="rId26"/>
    <p:sldId id="1021" r:id="rId27"/>
    <p:sldId id="1022" r:id="rId28"/>
    <p:sldId id="1023" r:id="rId29"/>
    <p:sldId id="1024" r:id="rId30"/>
    <p:sldId id="1026" r:id="rId31"/>
    <p:sldId id="1028" r:id="rId32"/>
    <p:sldId id="1029" r:id="rId33"/>
    <p:sldId id="1030" r:id="rId34"/>
    <p:sldId id="1031" r:id="rId35"/>
    <p:sldId id="1032"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FFCC"/>
    <a:srgbClr val="0099FF"/>
    <a:srgbClr val="FF0066"/>
    <a:srgbClr val="009900"/>
    <a:srgbClr val="00CC99"/>
    <a:srgbClr val="FF3399"/>
    <a:srgbClr val="33CC33"/>
    <a:srgbClr val="33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717" autoAdjust="0"/>
    <p:restoredTop sz="50912" autoAdjust="0"/>
  </p:normalViewPr>
  <p:slideViewPr>
    <p:cSldViewPr>
      <p:cViewPr>
        <p:scale>
          <a:sx n="70" d="100"/>
          <a:sy n="70" d="100"/>
        </p:scale>
        <p:origin x="-1368" y="-180"/>
      </p:cViewPr>
      <p:guideLst>
        <p:guide orient="horz" pos="2160"/>
        <p:guide pos="2880"/>
      </p:guideLst>
    </p:cSldViewPr>
  </p:slideViewPr>
  <p:outlineViewPr>
    <p:cViewPr>
      <p:scale>
        <a:sx n="33" d="100"/>
        <a:sy n="33" d="100"/>
      </p:scale>
      <p:origin x="0" y="3318"/>
    </p:cViewPr>
  </p:outlineViewPr>
  <p:notesTextViewPr>
    <p:cViewPr>
      <p:scale>
        <a:sx n="100" d="100"/>
        <a:sy n="100" d="100"/>
      </p:scale>
      <p:origin x="0" y="0"/>
    </p:cViewPr>
  </p:notesTextViewPr>
  <p:sorterViewPr>
    <p:cViewPr>
      <p:scale>
        <a:sx n="150" d="100"/>
        <a:sy n="150" d="100"/>
      </p:scale>
      <p:origin x="0" y="105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81913-EDBC-4EDB-9F3A-801DD750F8B1}" type="doc">
      <dgm:prSet loTypeId="urn:microsoft.com/office/officeart/2005/8/layout/arrow2" loCatId="process" qsTypeId="urn:microsoft.com/office/officeart/2005/8/quickstyle/simple1" qsCatId="simple" csTypeId="urn:microsoft.com/office/officeart/2005/8/colors/accent1_2" csCatId="accent1" phldr="1"/>
      <dgm:spPr/>
    </dgm:pt>
    <dgm:pt modelId="{811436D0-4239-4778-9382-0FB05050E717}">
      <dgm:prSet phldrT="[Testo]" custT="1"/>
      <dgm:spPr/>
      <dgm:t>
        <a:bodyPr/>
        <a:lstStyle/>
        <a:p>
          <a:r>
            <a:rPr lang="it-IT" sz="3200" b="1" dirty="0">
              <a:solidFill>
                <a:srgbClr val="FFC000"/>
              </a:solidFill>
              <a:effectLst/>
              <a:latin typeface="Candara" pitchFamily="34" charset="0"/>
            </a:rPr>
            <a:t>interazione</a:t>
          </a:r>
        </a:p>
      </dgm:t>
    </dgm:pt>
    <dgm:pt modelId="{79A1FBAB-96A4-474A-A6D9-FE7C1C07CF4A}" type="parTrans" cxnId="{A105FF93-2659-448A-8C44-2F5AB0AF5755}">
      <dgm:prSet/>
      <dgm:spPr/>
      <dgm:t>
        <a:bodyPr/>
        <a:lstStyle/>
        <a:p>
          <a:endParaRPr lang="it-IT"/>
        </a:p>
      </dgm:t>
    </dgm:pt>
    <dgm:pt modelId="{76558931-4AEE-4C75-93B6-4D5B2E758FA4}" type="sibTrans" cxnId="{A105FF93-2659-448A-8C44-2F5AB0AF5755}">
      <dgm:prSet/>
      <dgm:spPr/>
      <dgm:t>
        <a:bodyPr/>
        <a:lstStyle/>
        <a:p>
          <a:endParaRPr lang="it-IT"/>
        </a:p>
      </dgm:t>
    </dgm:pt>
    <dgm:pt modelId="{3F8BC789-81C8-496E-A083-DEE70A089F87}">
      <dgm:prSet phldrT="[Testo]" custT="1"/>
      <dgm:spPr/>
      <dgm:t>
        <a:bodyPr/>
        <a:lstStyle/>
        <a:p>
          <a:r>
            <a:rPr lang="it-IT" sz="3200" b="1" dirty="0">
              <a:solidFill>
                <a:srgbClr val="FF9933"/>
              </a:solidFill>
              <a:effectLst/>
              <a:latin typeface="Candara" pitchFamily="34" charset="0"/>
            </a:rPr>
            <a:t>interdipendenza</a:t>
          </a:r>
        </a:p>
      </dgm:t>
    </dgm:pt>
    <dgm:pt modelId="{799EFD1B-BC0E-4ABE-956B-3CD7AC8E2992}" type="parTrans" cxnId="{B7826A10-6198-45FF-B0C7-ECBDA8828D09}">
      <dgm:prSet/>
      <dgm:spPr/>
      <dgm:t>
        <a:bodyPr/>
        <a:lstStyle/>
        <a:p>
          <a:endParaRPr lang="it-IT"/>
        </a:p>
      </dgm:t>
    </dgm:pt>
    <dgm:pt modelId="{D5F3CCC6-B08C-4FCE-BBEC-0A1B09BCA7DD}" type="sibTrans" cxnId="{B7826A10-6198-45FF-B0C7-ECBDA8828D09}">
      <dgm:prSet/>
      <dgm:spPr/>
      <dgm:t>
        <a:bodyPr/>
        <a:lstStyle/>
        <a:p>
          <a:endParaRPr lang="it-IT"/>
        </a:p>
      </dgm:t>
    </dgm:pt>
    <dgm:pt modelId="{C809C7FC-F0F8-4303-83C5-4F6868B06057}">
      <dgm:prSet phldrT="[Testo]" custT="1"/>
      <dgm:spPr/>
      <dgm:t>
        <a:bodyPr/>
        <a:lstStyle/>
        <a:p>
          <a:r>
            <a:rPr lang="it-IT" sz="3600" dirty="0">
              <a:solidFill>
                <a:srgbClr val="FF6600"/>
              </a:solidFill>
            </a:rPr>
            <a:t>           </a:t>
          </a:r>
          <a:r>
            <a:rPr lang="it-IT" sz="3200" b="1" dirty="0">
              <a:solidFill>
                <a:srgbClr val="FF6600"/>
              </a:solidFill>
              <a:effectLst/>
              <a:latin typeface="Candara" pitchFamily="34" charset="0"/>
            </a:rPr>
            <a:t>integrazione</a:t>
          </a:r>
        </a:p>
      </dgm:t>
    </dgm:pt>
    <dgm:pt modelId="{CA575F59-F073-4E15-83F5-9B46B6B8037E}" type="parTrans" cxnId="{D0DFF3FB-22BA-4810-BB49-CA70B08B4FCF}">
      <dgm:prSet/>
      <dgm:spPr/>
      <dgm:t>
        <a:bodyPr/>
        <a:lstStyle/>
        <a:p>
          <a:endParaRPr lang="it-IT"/>
        </a:p>
      </dgm:t>
    </dgm:pt>
    <dgm:pt modelId="{D96176A1-7781-488E-AE5A-32EE015827B1}" type="sibTrans" cxnId="{D0DFF3FB-22BA-4810-BB49-CA70B08B4FCF}">
      <dgm:prSet/>
      <dgm:spPr/>
      <dgm:t>
        <a:bodyPr/>
        <a:lstStyle/>
        <a:p>
          <a:endParaRPr lang="it-IT"/>
        </a:p>
      </dgm:t>
    </dgm:pt>
    <dgm:pt modelId="{22B9F285-3CCB-45F3-A793-A683F271B24E}" type="pres">
      <dgm:prSet presAssocID="{7B981913-EDBC-4EDB-9F3A-801DD750F8B1}" presName="arrowDiagram" presStyleCnt="0">
        <dgm:presLayoutVars>
          <dgm:chMax val="5"/>
          <dgm:dir/>
          <dgm:resizeHandles val="exact"/>
        </dgm:presLayoutVars>
      </dgm:prSet>
      <dgm:spPr/>
    </dgm:pt>
    <dgm:pt modelId="{29D1370F-ABDD-4C88-AEA1-1696D2844BA7}" type="pres">
      <dgm:prSet presAssocID="{7B981913-EDBC-4EDB-9F3A-801DD750F8B1}" presName="arrow" presStyleLbl="bgShp" presStyleIdx="0" presStyleCnt="1" custLinFactNeighborX="-2832" custLinFactNeighborY="-391"/>
      <dgm:spPr/>
    </dgm:pt>
    <dgm:pt modelId="{8F550254-DBF7-4D1D-9CFC-7CBAFEF30669}" type="pres">
      <dgm:prSet presAssocID="{7B981913-EDBC-4EDB-9F3A-801DD750F8B1}" presName="arrowDiagram3" presStyleCnt="0"/>
      <dgm:spPr/>
    </dgm:pt>
    <dgm:pt modelId="{5DCD142B-D643-4784-A570-A6D232EAF516}" type="pres">
      <dgm:prSet presAssocID="{811436D0-4239-4778-9382-0FB05050E717}" presName="bullet3a" presStyleLbl="node1" presStyleIdx="0" presStyleCnt="3" custLinFactX="-46665" custLinFactY="34363" custLinFactNeighborX="-100000" custLinFactNeighborY="100000"/>
      <dgm:spPr>
        <a:solidFill>
          <a:srgbClr val="FFFF00"/>
        </a:solidFill>
      </dgm:spPr>
    </dgm:pt>
    <dgm:pt modelId="{3A8924AA-37E8-420E-B17F-9277613A5225}" type="pres">
      <dgm:prSet presAssocID="{811436D0-4239-4778-9382-0FB05050E717}" presName="textBox3a" presStyleLbl="revTx" presStyleIdx="0" presStyleCnt="3" custScaleX="176625" custLinFactNeighborX="33132" custLinFactNeighborY="1330">
        <dgm:presLayoutVars>
          <dgm:bulletEnabled val="1"/>
        </dgm:presLayoutVars>
      </dgm:prSet>
      <dgm:spPr/>
      <dgm:t>
        <a:bodyPr/>
        <a:lstStyle/>
        <a:p>
          <a:endParaRPr lang="it-IT"/>
        </a:p>
      </dgm:t>
    </dgm:pt>
    <dgm:pt modelId="{0134FA28-D7F7-4E4B-B633-302BA1F17983}" type="pres">
      <dgm:prSet presAssocID="{3F8BC789-81C8-496E-A083-DEE70A089F87}" presName="bullet3b" presStyleLbl="node1" presStyleIdx="1" presStyleCnt="3" custLinFactNeighborX="-49983" custLinFactNeighborY="40984"/>
      <dgm:spPr>
        <a:solidFill>
          <a:srgbClr val="FFC000"/>
        </a:solidFill>
      </dgm:spPr>
    </dgm:pt>
    <dgm:pt modelId="{4979574B-F73A-4287-99B8-60DEDBD68F70}" type="pres">
      <dgm:prSet presAssocID="{3F8BC789-81C8-496E-A083-DEE70A089F87}" presName="textBox3b" presStyleLbl="revTx" presStyleIdx="1" presStyleCnt="3" custScaleX="218913" custScaleY="98185" custLinFactNeighborX="80567" custLinFactNeighborY="3591">
        <dgm:presLayoutVars>
          <dgm:bulletEnabled val="1"/>
        </dgm:presLayoutVars>
      </dgm:prSet>
      <dgm:spPr/>
      <dgm:t>
        <a:bodyPr/>
        <a:lstStyle/>
        <a:p>
          <a:endParaRPr lang="it-IT"/>
        </a:p>
      </dgm:t>
    </dgm:pt>
    <dgm:pt modelId="{89793D19-790E-40EB-8EDA-5BF2FA6C4CC3}" type="pres">
      <dgm:prSet presAssocID="{C809C7FC-F0F8-4303-83C5-4F6868B06057}" presName="bullet3c" presStyleLbl="node1" presStyleIdx="2" presStyleCnt="3" custLinFactNeighborX="20012" custLinFactNeighborY="-51712"/>
      <dgm:spPr>
        <a:solidFill>
          <a:srgbClr val="FF5050"/>
        </a:solidFill>
      </dgm:spPr>
    </dgm:pt>
    <dgm:pt modelId="{949DBAEC-53F8-423E-A8F0-1833B9832F46}" type="pres">
      <dgm:prSet presAssocID="{C809C7FC-F0F8-4303-83C5-4F6868B06057}" presName="textBox3c" presStyleLbl="revTx" presStyleIdx="2" presStyleCnt="3" custScaleX="210091" custScaleY="115738" custLinFactNeighborX="-296" custLinFactNeighborY="-5608">
        <dgm:presLayoutVars>
          <dgm:bulletEnabled val="1"/>
        </dgm:presLayoutVars>
      </dgm:prSet>
      <dgm:spPr/>
      <dgm:t>
        <a:bodyPr/>
        <a:lstStyle/>
        <a:p>
          <a:endParaRPr lang="it-IT"/>
        </a:p>
      </dgm:t>
    </dgm:pt>
  </dgm:ptLst>
  <dgm:cxnLst>
    <dgm:cxn modelId="{A105FF93-2659-448A-8C44-2F5AB0AF5755}" srcId="{7B981913-EDBC-4EDB-9F3A-801DD750F8B1}" destId="{811436D0-4239-4778-9382-0FB05050E717}" srcOrd="0" destOrd="0" parTransId="{79A1FBAB-96A4-474A-A6D9-FE7C1C07CF4A}" sibTransId="{76558931-4AEE-4C75-93B6-4D5B2E758FA4}"/>
    <dgm:cxn modelId="{12462A7D-7538-4921-AE5C-322BEA2ADC38}" type="presOf" srcId="{C809C7FC-F0F8-4303-83C5-4F6868B06057}" destId="{949DBAEC-53F8-423E-A8F0-1833B9832F46}" srcOrd="0" destOrd="0" presId="urn:microsoft.com/office/officeart/2005/8/layout/arrow2"/>
    <dgm:cxn modelId="{10DB6B80-6C56-4C7D-9921-BDF95B98CAD5}" type="presOf" srcId="{811436D0-4239-4778-9382-0FB05050E717}" destId="{3A8924AA-37E8-420E-B17F-9277613A5225}" srcOrd="0" destOrd="0" presId="urn:microsoft.com/office/officeart/2005/8/layout/arrow2"/>
    <dgm:cxn modelId="{B7826A10-6198-45FF-B0C7-ECBDA8828D09}" srcId="{7B981913-EDBC-4EDB-9F3A-801DD750F8B1}" destId="{3F8BC789-81C8-496E-A083-DEE70A089F87}" srcOrd="1" destOrd="0" parTransId="{799EFD1B-BC0E-4ABE-956B-3CD7AC8E2992}" sibTransId="{D5F3CCC6-B08C-4FCE-BBEC-0A1B09BCA7DD}"/>
    <dgm:cxn modelId="{D0DFF3FB-22BA-4810-BB49-CA70B08B4FCF}" srcId="{7B981913-EDBC-4EDB-9F3A-801DD750F8B1}" destId="{C809C7FC-F0F8-4303-83C5-4F6868B06057}" srcOrd="2" destOrd="0" parTransId="{CA575F59-F073-4E15-83F5-9B46B6B8037E}" sibTransId="{D96176A1-7781-488E-AE5A-32EE015827B1}"/>
    <dgm:cxn modelId="{769D4C70-6219-48F1-8816-44ADD7A55C7E}" type="presOf" srcId="{3F8BC789-81C8-496E-A083-DEE70A089F87}" destId="{4979574B-F73A-4287-99B8-60DEDBD68F70}" srcOrd="0" destOrd="0" presId="urn:microsoft.com/office/officeart/2005/8/layout/arrow2"/>
    <dgm:cxn modelId="{D3D72521-B693-4BDC-813A-76152FD68408}" type="presOf" srcId="{7B981913-EDBC-4EDB-9F3A-801DD750F8B1}" destId="{22B9F285-3CCB-45F3-A793-A683F271B24E}" srcOrd="0" destOrd="0" presId="urn:microsoft.com/office/officeart/2005/8/layout/arrow2"/>
    <dgm:cxn modelId="{8092C258-97CF-42E0-88D5-E2A6EAACD5A8}" type="presParOf" srcId="{22B9F285-3CCB-45F3-A793-A683F271B24E}" destId="{29D1370F-ABDD-4C88-AEA1-1696D2844BA7}" srcOrd="0" destOrd="0" presId="urn:microsoft.com/office/officeart/2005/8/layout/arrow2"/>
    <dgm:cxn modelId="{C7F6B293-6391-4062-86E4-D9617BD4C3F3}" type="presParOf" srcId="{22B9F285-3CCB-45F3-A793-A683F271B24E}" destId="{8F550254-DBF7-4D1D-9CFC-7CBAFEF30669}" srcOrd="1" destOrd="0" presId="urn:microsoft.com/office/officeart/2005/8/layout/arrow2"/>
    <dgm:cxn modelId="{25C3307E-29B6-4B2A-9C81-6C9DBE944FE6}" type="presParOf" srcId="{8F550254-DBF7-4D1D-9CFC-7CBAFEF30669}" destId="{5DCD142B-D643-4784-A570-A6D232EAF516}" srcOrd="0" destOrd="0" presId="urn:microsoft.com/office/officeart/2005/8/layout/arrow2"/>
    <dgm:cxn modelId="{D883D868-504A-4855-8E04-FAE60441FC4F}" type="presParOf" srcId="{8F550254-DBF7-4D1D-9CFC-7CBAFEF30669}" destId="{3A8924AA-37E8-420E-B17F-9277613A5225}" srcOrd="1" destOrd="0" presId="urn:microsoft.com/office/officeart/2005/8/layout/arrow2"/>
    <dgm:cxn modelId="{7D8B3C48-E53E-4C7D-92C6-3CE775225DFD}" type="presParOf" srcId="{8F550254-DBF7-4D1D-9CFC-7CBAFEF30669}" destId="{0134FA28-D7F7-4E4B-B633-302BA1F17983}" srcOrd="2" destOrd="0" presId="urn:microsoft.com/office/officeart/2005/8/layout/arrow2"/>
    <dgm:cxn modelId="{4825BCC1-1D69-47CB-855D-A71F4F9253DF}" type="presParOf" srcId="{8F550254-DBF7-4D1D-9CFC-7CBAFEF30669}" destId="{4979574B-F73A-4287-99B8-60DEDBD68F70}" srcOrd="3" destOrd="0" presId="urn:microsoft.com/office/officeart/2005/8/layout/arrow2"/>
    <dgm:cxn modelId="{E66811C6-214C-482E-918C-90485F70D71D}" type="presParOf" srcId="{8F550254-DBF7-4D1D-9CFC-7CBAFEF30669}" destId="{89793D19-790E-40EB-8EDA-5BF2FA6C4CC3}" srcOrd="4" destOrd="0" presId="urn:microsoft.com/office/officeart/2005/8/layout/arrow2"/>
    <dgm:cxn modelId="{9ABDFFC6-ED12-4BEE-B74F-AB70013602E7}" type="presParOf" srcId="{8F550254-DBF7-4D1D-9CFC-7CBAFEF30669}" destId="{949DBAEC-53F8-423E-A8F0-1833B9832F46}" srcOrd="5" destOrd="0" presId="urn:microsoft.com/office/officeart/2005/8/layout/arrow2"/>
  </dgm:cxnLst>
  <dgm:bg/>
  <dgm:whole>
    <a:ln w="381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5AFBA-8C20-4BF4-9195-40709B0FB26A}" type="doc">
      <dgm:prSet loTypeId="urn:microsoft.com/office/officeart/2005/8/layout/hList7#1" loCatId="list" qsTypeId="urn:microsoft.com/office/officeart/2005/8/quickstyle/simple1" qsCatId="simple" csTypeId="urn:microsoft.com/office/officeart/2005/8/colors/colorful5" csCatId="colorful" phldr="1"/>
      <dgm:spPr/>
    </dgm:pt>
    <dgm:pt modelId="{5F651C41-D581-439F-874A-9E2340801D76}">
      <dgm:prSet phldrT="[Tes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sz="3200" b="1" dirty="0">
              <a:effectLst>
                <a:outerShdw blurRad="38100" dist="38100" dir="2700000" algn="tl">
                  <a:srgbClr val="000000">
                    <a:alpha val="43137"/>
                  </a:srgbClr>
                </a:outerShdw>
              </a:effectLst>
              <a:latin typeface="Candara" panose="020E0502030303020204" pitchFamily="34" charset="0"/>
            </a:rPr>
            <a:t>attivi</a:t>
          </a:r>
        </a:p>
      </dgm:t>
    </dgm:pt>
    <dgm:pt modelId="{8F22F79F-3693-4BE5-8C81-5CF3162A970C}" type="parTrans" cxnId="{F967B59D-2412-4502-A9C4-352D3E0F2DA0}">
      <dgm:prSet/>
      <dgm:spPr/>
      <dgm:t>
        <a:bodyPr/>
        <a:lstStyle/>
        <a:p>
          <a:endParaRPr lang="it-IT" sz="2000" b="1">
            <a:effectLst>
              <a:outerShdw blurRad="38100" dist="38100" dir="2700000" algn="tl">
                <a:srgbClr val="000000">
                  <a:alpha val="43137"/>
                </a:srgbClr>
              </a:outerShdw>
            </a:effectLst>
            <a:latin typeface="Candara" panose="020E0502030303020204" pitchFamily="34" charset="0"/>
          </a:endParaRPr>
        </a:p>
      </dgm:t>
    </dgm:pt>
    <dgm:pt modelId="{D4832B53-1E9C-4D72-992E-66066D484D3D}" type="sibTrans" cxnId="{F967B59D-2412-4502-A9C4-352D3E0F2DA0}">
      <dgm:prSet/>
      <dgm:spPr/>
      <dgm:t>
        <a:bodyPr/>
        <a:lstStyle/>
        <a:p>
          <a:endParaRPr lang="it-IT" sz="2000" b="1">
            <a:effectLst>
              <a:outerShdw blurRad="38100" dist="38100" dir="2700000" algn="tl">
                <a:srgbClr val="000000">
                  <a:alpha val="43137"/>
                </a:srgbClr>
              </a:outerShdw>
            </a:effectLst>
            <a:latin typeface="Candara" panose="020E0502030303020204" pitchFamily="34" charset="0"/>
          </a:endParaRPr>
        </a:p>
      </dgm:t>
    </dgm:pt>
    <dgm:pt modelId="{A7DCB10F-DA38-4F0E-A66B-6897D77DACD7}">
      <dgm:prSet phldrT="[Testo]" custT="1"/>
      <dgm:spPr/>
      <dgm:t>
        <a:bodyPr/>
        <a:lstStyle/>
        <a:p>
          <a:r>
            <a:rPr lang="it-IT" sz="3200" b="1" dirty="0">
              <a:effectLst>
                <a:outerShdw blurRad="38100" dist="38100" dir="2700000" algn="tl">
                  <a:srgbClr val="000000">
                    <a:alpha val="43137"/>
                  </a:srgbClr>
                </a:outerShdw>
              </a:effectLst>
              <a:latin typeface="Candara" panose="020E0502030303020204" pitchFamily="34" charset="0"/>
            </a:rPr>
            <a:t>analogici</a:t>
          </a:r>
        </a:p>
      </dgm:t>
    </dgm:pt>
    <dgm:pt modelId="{D6D51B69-286E-4750-B974-EEC8A4517337}" type="parTrans" cxnId="{72418BC4-5084-4F8C-8487-D02FA5492E19}">
      <dgm:prSet/>
      <dgm:spPr/>
      <dgm:t>
        <a:bodyPr/>
        <a:lstStyle/>
        <a:p>
          <a:endParaRPr lang="it-IT" sz="2000" b="1">
            <a:effectLst>
              <a:outerShdw blurRad="38100" dist="38100" dir="2700000" algn="tl">
                <a:srgbClr val="000000">
                  <a:alpha val="43137"/>
                </a:srgbClr>
              </a:outerShdw>
            </a:effectLst>
            <a:latin typeface="Candara" panose="020E0502030303020204" pitchFamily="34" charset="0"/>
          </a:endParaRPr>
        </a:p>
      </dgm:t>
    </dgm:pt>
    <dgm:pt modelId="{14B33004-E58E-4A84-9E17-447121CC713F}" type="sibTrans" cxnId="{72418BC4-5084-4F8C-8487-D02FA5492E19}">
      <dgm:prSet/>
      <dgm:spPr/>
      <dgm:t>
        <a:bodyPr/>
        <a:lstStyle/>
        <a:p>
          <a:endParaRPr lang="it-IT" sz="2000" b="1">
            <a:effectLst>
              <a:outerShdw blurRad="38100" dist="38100" dir="2700000" algn="tl">
                <a:srgbClr val="000000">
                  <a:alpha val="43137"/>
                </a:srgbClr>
              </a:outerShdw>
            </a:effectLst>
            <a:latin typeface="Candara" panose="020E0502030303020204" pitchFamily="34" charset="0"/>
          </a:endParaRPr>
        </a:p>
      </dgm:t>
    </dgm:pt>
    <dgm:pt modelId="{DA951CC9-09BD-4D49-97B0-2FBC7EC9599B}">
      <dgm:prSet phldrT="[Testo]" custT="1"/>
      <dgm:spPr/>
      <dgm:t>
        <a:bodyPr/>
        <a:lstStyle/>
        <a:p>
          <a:r>
            <a:rPr lang="it-IT" sz="3200" b="1" dirty="0">
              <a:effectLst>
                <a:outerShdw blurRad="38100" dist="38100" dir="2700000" algn="tl">
                  <a:srgbClr val="000000">
                    <a:alpha val="43137"/>
                  </a:srgbClr>
                </a:outerShdw>
              </a:effectLst>
              <a:latin typeface="Candara" panose="020E0502030303020204" pitchFamily="34" charset="0"/>
            </a:rPr>
            <a:t>simbolici</a:t>
          </a:r>
        </a:p>
      </dgm:t>
    </dgm:pt>
    <dgm:pt modelId="{2AD57BAB-3A80-4CDC-B747-08F7BAD62AA3}" type="parTrans" cxnId="{57292DFB-3327-43F3-B8D4-AF51F8F50A01}">
      <dgm:prSet/>
      <dgm:spPr/>
      <dgm:t>
        <a:bodyPr/>
        <a:lstStyle/>
        <a:p>
          <a:endParaRPr lang="it-IT" sz="2000" b="1">
            <a:effectLst>
              <a:outerShdw blurRad="38100" dist="38100" dir="2700000" algn="tl">
                <a:srgbClr val="000000">
                  <a:alpha val="43137"/>
                </a:srgbClr>
              </a:outerShdw>
            </a:effectLst>
            <a:latin typeface="Candara" panose="020E0502030303020204" pitchFamily="34" charset="0"/>
          </a:endParaRPr>
        </a:p>
      </dgm:t>
    </dgm:pt>
    <dgm:pt modelId="{FE9221FD-72E1-416A-9012-1FFAF35A83AA}" type="sibTrans" cxnId="{57292DFB-3327-43F3-B8D4-AF51F8F50A01}">
      <dgm:prSet/>
      <dgm:spPr/>
      <dgm:t>
        <a:bodyPr/>
        <a:lstStyle/>
        <a:p>
          <a:endParaRPr lang="it-IT" sz="2000" b="1">
            <a:effectLst>
              <a:outerShdw blurRad="38100" dist="38100" dir="2700000" algn="tl">
                <a:srgbClr val="000000">
                  <a:alpha val="43137"/>
                </a:srgbClr>
              </a:outerShdw>
            </a:effectLst>
            <a:latin typeface="Candara" panose="020E0502030303020204" pitchFamily="34" charset="0"/>
          </a:endParaRPr>
        </a:p>
      </dgm:t>
    </dgm:pt>
    <dgm:pt modelId="{5240AC0F-A5F8-4F97-A30C-4794798168F2}">
      <dgm:prSet custT="1"/>
      <dgm:spPr/>
      <dgm:t>
        <a:bodyPr/>
        <a:lstStyle/>
        <a:p>
          <a:r>
            <a:rPr lang="it-IT" sz="3200" b="1" dirty="0">
              <a:effectLst>
                <a:outerShdw blurRad="38100" dist="38100" dir="2700000" algn="tl">
                  <a:srgbClr val="000000">
                    <a:alpha val="43137"/>
                  </a:srgbClr>
                </a:outerShdw>
              </a:effectLst>
              <a:latin typeface="Candara" panose="020E0502030303020204" pitchFamily="34" charset="0"/>
            </a:rPr>
            <a:t>iconici</a:t>
          </a:r>
        </a:p>
      </dgm:t>
    </dgm:pt>
    <dgm:pt modelId="{20A71698-C67C-4B05-B948-15FCEDD946F2}" type="parTrans" cxnId="{0FBFD211-492E-4AE8-A2A5-4F259BBFC2FA}">
      <dgm:prSet/>
      <dgm:spPr/>
      <dgm:t>
        <a:bodyPr/>
        <a:lstStyle/>
        <a:p>
          <a:endParaRPr lang="it-IT" sz="2000" b="1">
            <a:effectLst>
              <a:outerShdw blurRad="38100" dist="38100" dir="2700000" algn="tl">
                <a:srgbClr val="000000">
                  <a:alpha val="43137"/>
                </a:srgbClr>
              </a:outerShdw>
            </a:effectLst>
            <a:latin typeface="Candara" panose="020E0502030303020204" pitchFamily="34" charset="0"/>
          </a:endParaRPr>
        </a:p>
      </dgm:t>
    </dgm:pt>
    <dgm:pt modelId="{324821EB-B328-4FBF-A4DF-74C68C03AB85}" type="sibTrans" cxnId="{0FBFD211-492E-4AE8-A2A5-4F259BBFC2FA}">
      <dgm:prSet/>
      <dgm:spPr/>
      <dgm:t>
        <a:bodyPr/>
        <a:lstStyle/>
        <a:p>
          <a:endParaRPr lang="it-IT" sz="2000" b="1">
            <a:effectLst>
              <a:outerShdw blurRad="38100" dist="38100" dir="2700000" algn="tl">
                <a:srgbClr val="000000">
                  <a:alpha val="43137"/>
                </a:srgbClr>
              </a:outerShdw>
            </a:effectLst>
            <a:latin typeface="Candara" panose="020E0502030303020204" pitchFamily="34" charset="0"/>
          </a:endParaRPr>
        </a:p>
      </dgm:t>
    </dgm:pt>
    <dgm:pt modelId="{2096D4DA-709B-4035-9359-39BF43D47B27}" type="pres">
      <dgm:prSet presAssocID="{8655AFBA-8C20-4BF4-9195-40709B0FB26A}" presName="Name0" presStyleCnt="0">
        <dgm:presLayoutVars>
          <dgm:dir/>
          <dgm:resizeHandles val="exact"/>
        </dgm:presLayoutVars>
      </dgm:prSet>
      <dgm:spPr/>
    </dgm:pt>
    <dgm:pt modelId="{3D8CD410-F36B-430A-BAE4-073526D77527}" type="pres">
      <dgm:prSet presAssocID="{8655AFBA-8C20-4BF4-9195-40709B0FB26A}" presName="fgShape" presStyleLbl="fgShp" presStyleIdx="0" presStyleCnt="1" custScaleX="108696" custScaleY="210464" custLinFactNeighborX="-12" custLinFactNeighborY="-251"/>
      <dgm:spPr>
        <a:solidFill>
          <a:srgbClr val="FFFFCC"/>
        </a:solidFill>
      </dgm:spPr>
    </dgm:pt>
    <dgm:pt modelId="{B5230B55-A7D0-4843-AFAF-A8A8AC73DCAD}" type="pres">
      <dgm:prSet presAssocID="{8655AFBA-8C20-4BF4-9195-40709B0FB26A}" presName="linComp" presStyleCnt="0"/>
      <dgm:spPr/>
    </dgm:pt>
    <dgm:pt modelId="{397E2686-9500-4162-B88D-48BF48589FBE}" type="pres">
      <dgm:prSet presAssocID="{5F651C41-D581-439F-874A-9E2340801D76}" presName="compNode" presStyleCnt="0"/>
      <dgm:spPr/>
    </dgm:pt>
    <dgm:pt modelId="{9266E65E-2E20-4857-B849-DBAA2FF4C22A}" type="pres">
      <dgm:prSet presAssocID="{5F651C41-D581-439F-874A-9E2340801D76}" presName="bkgdShape" presStyleLbl="node1" presStyleIdx="0" presStyleCnt="4"/>
      <dgm:spPr/>
      <dgm:t>
        <a:bodyPr/>
        <a:lstStyle/>
        <a:p>
          <a:endParaRPr lang="it-IT"/>
        </a:p>
      </dgm:t>
    </dgm:pt>
    <dgm:pt modelId="{7084F57F-7A32-41E3-A866-3978CC5D0B4D}" type="pres">
      <dgm:prSet presAssocID="{5F651C41-D581-439F-874A-9E2340801D76}" presName="nodeTx" presStyleLbl="node1" presStyleIdx="0" presStyleCnt="4">
        <dgm:presLayoutVars>
          <dgm:bulletEnabled val="1"/>
        </dgm:presLayoutVars>
      </dgm:prSet>
      <dgm:spPr/>
      <dgm:t>
        <a:bodyPr/>
        <a:lstStyle/>
        <a:p>
          <a:endParaRPr lang="it-IT"/>
        </a:p>
      </dgm:t>
    </dgm:pt>
    <dgm:pt modelId="{6B7CDD26-1461-491D-9EDD-2D0CAAF33DC1}" type="pres">
      <dgm:prSet presAssocID="{5F651C41-D581-439F-874A-9E2340801D76}" presName="invisiNode" presStyleLbl="node1" presStyleIdx="0" presStyleCnt="4"/>
      <dgm:spPr/>
    </dgm:pt>
    <dgm:pt modelId="{D1180A5C-C34C-4910-8F9F-35F8510577B4}" type="pres">
      <dgm:prSet presAssocID="{5F651C41-D581-439F-874A-9E2340801D76}" presName="imagNode" presStyleLbl="fgImgPlace1" presStyleIdx="0" presStyleCnt="4" custScaleX="156502" custScaleY="147807" custLinFactNeighborX="-8469" custLinFactNeighborY="964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F91800E-9D92-4BA3-9DB2-45D9D991433D}" type="pres">
      <dgm:prSet presAssocID="{D4832B53-1E9C-4D72-992E-66066D484D3D}" presName="sibTrans" presStyleLbl="sibTrans2D1" presStyleIdx="0" presStyleCnt="0"/>
      <dgm:spPr/>
      <dgm:t>
        <a:bodyPr/>
        <a:lstStyle/>
        <a:p>
          <a:endParaRPr lang="it-IT"/>
        </a:p>
      </dgm:t>
    </dgm:pt>
    <dgm:pt modelId="{2EC7D116-EE4F-488A-B7A3-3D03A5BAD20A}" type="pres">
      <dgm:prSet presAssocID="{5240AC0F-A5F8-4F97-A30C-4794798168F2}" presName="compNode" presStyleCnt="0"/>
      <dgm:spPr/>
    </dgm:pt>
    <dgm:pt modelId="{1AF61788-A7C8-416A-AF94-A8DBD85DB098}" type="pres">
      <dgm:prSet presAssocID="{5240AC0F-A5F8-4F97-A30C-4794798168F2}" presName="bkgdShape" presStyleLbl="node1" presStyleIdx="1" presStyleCnt="4" custLinFactNeighborX="-364" custLinFactNeighborY="481"/>
      <dgm:spPr/>
      <dgm:t>
        <a:bodyPr/>
        <a:lstStyle/>
        <a:p>
          <a:endParaRPr lang="it-IT"/>
        </a:p>
      </dgm:t>
    </dgm:pt>
    <dgm:pt modelId="{53E48F8F-E7B9-4253-92F9-23FF32865F10}" type="pres">
      <dgm:prSet presAssocID="{5240AC0F-A5F8-4F97-A30C-4794798168F2}" presName="nodeTx" presStyleLbl="node1" presStyleIdx="1" presStyleCnt="4">
        <dgm:presLayoutVars>
          <dgm:bulletEnabled val="1"/>
        </dgm:presLayoutVars>
      </dgm:prSet>
      <dgm:spPr/>
      <dgm:t>
        <a:bodyPr/>
        <a:lstStyle/>
        <a:p>
          <a:endParaRPr lang="it-IT"/>
        </a:p>
      </dgm:t>
    </dgm:pt>
    <dgm:pt modelId="{6B1B5717-D76F-4CBD-926C-F866289FC894}" type="pres">
      <dgm:prSet presAssocID="{5240AC0F-A5F8-4F97-A30C-4794798168F2}" presName="invisiNode" presStyleLbl="node1" presStyleIdx="1" presStyleCnt="4"/>
      <dgm:spPr/>
    </dgm:pt>
    <dgm:pt modelId="{8DC97983-62D5-46DC-B1C9-3FF3DBB205D0}" type="pres">
      <dgm:prSet presAssocID="{5240AC0F-A5F8-4F97-A30C-4794798168F2}" presName="imagNode" presStyleLbl="fgImgPlace1" presStyleIdx="1" presStyleCnt="4" custScaleX="153087" custScaleY="147648" custLinFactNeighborX="-6593" custLinFactNeighborY="752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A106122-5704-48B3-B57D-F2FA2669094B}" type="pres">
      <dgm:prSet presAssocID="{324821EB-B328-4FBF-A4DF-74C68C03AB85}" presName="sibTrans" presStyleLbl="sibTrans2D1" presStyleIdx="0" presStyleCnt="0"/>
      <dgm:spPr/>
      <dgm:t>
        <a:bodyPr/>
        <a:lstStyle/>
        <a:p>
          <a:endParaRPr lang="it-IT"/>
        </a:p>
      </dgm:t>
    </dgm:pt>
    <dgm:pt modelId="{9838020D-22E7-405D-B174-743C0B3ECB4E}" type="pres">
      <dgm:prSet presAssocID="{A7DCB10F-DA38-4F0E-A66B-6897D77DACD7}" presName="compNode" presStyleCnt="0"/>
      <dgm:spPr/>
    </dgm:pt>
    <dgm:pt modelId="{816AEECA-30CF-4F30-991E-6B62C0677AA7}" type="pres">
      <dgm:prSet presAssocID="{A7DCB10F-DA38-4F0E-A66B-6897D77DACD7}" presName="bkgdShape" presStyleLbl="node1" presStyleIdx="2" presStyleCnt="4"/>
      <dgm:spPr/>
      <dgm:t>
        <a:bodyPr/>
        <a:lstStyle/>
        <a:p>
          <a:endParaRPr lang="it-IT"/>
        </a:p>
      </dgm:t>
    </dgm:pt>
    <dgm:pt modelId="{E70B9126-CDBF-45BB-99E3-55D7EB39D8EC}" type="pres">
      <dgm:prSet presAssocID="{A7DCB10F-DA38-4F0E-A66B-6897D77DACD7}" presName="nodeTx" presStyleLbl="node1" presStyleIdx="2" presStyleCnt="4">
        <dgm:presLayoutVars>
          <dgm:bulletEnabled val="1"/>
        </dgm:presLayoutVars>
      </dgm:prSet>
      <dgm:spPr/>
      <dgm:t>
        <a:bodyPr/>
        <a:lstStyle/>
        <a:p>
          <a:endParaRPr lang="it-IT"/>
        </a:p>
      </dgm:t>
    </dgm:pt>
    <dgm:pt modelId="{5957F3A6-B5DB-4A93-8464-564D4879275C}" type="pres">
      <dgm:prSet presAssocID="{A7DCB10F-DA38-4F0E-A66B-6897D77DACD7}" presName="invisiNode" presStyleLbl="node1" presStyleIdx="2" presStyleCnt="4"/>
      <dgm:spPr/>
    </dgm:pt>
    <dgm:pt modelId="{9D37DB2D-9943-418D-819F-0D9D55B986C8}" type="pres">
      <dgm:prSet presAssocID="{A7DCB10F-DA38-4F0E-A66B-6897D77DACD7}" presName="imagNode" presStyleLbl="fgImgPlace1" presStyleIdx="2" presStyleCnt="4" custScaleX="149671" custScaleY="146858" custLinFactNeighborX="-7258" custLinFactNeighborY="726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1852238-14DE-4F6D-8C0B-40FDB7EB17D7}" type="pres">
      <dgm:prSet presAssocID="{14B33004-E58E-4A84-9E17-447121CC713F}" presName="sibTrans" presStyleLbl="sibTrans2D1" presStyleIdx="0" presStyleCnt="0"/>
      <dgm:spPr/>
      <dgm:t>
        <a:bodyPr/>
        <a:lstStyle/>
        <a:p>
          <a:endParaRPr lang="it-IT"/>
        </a:p>
      </dgm:t>
    </dgm:pt>
    <dgm:pt modelId="{1F93DB7F-408F-4106-BA25-8ABAB8DC54D3}" type="pres">
      <dgm:prSet presAssocID="{DA951CC9-09BD-4D49-97B0-2FBC7EC9599B}" presName="compNode" presStyleCnt="0"/>
      <dgm:spPr/>
    </dgm:pt>
    <dgm:pt modelId="{53EFBD31-2EA9-41CD-A5F3-70FE77C426DF}" type="pres">
      <dgm:prSet presAssocID="{DA951CC9-09BD-4D49-97B0-2FBC7EC9599B}" presName="bkgdShape" presStyleLbl="node1" presStyleIdx="3" presStyleCnt="4"/>
      <dgm:spPr/>
      <dgm:t>
        <a:bodyPr/>
        <a:lstStyle/>
        <a:p>
          <a:endParaRPr lang="it-IT"/>
        </a:p>
      </dgm:t>
    </dgm:pt>
    <dgm:pt modelId="{538B4030-FE2A-40F8-AE0D-DA429999D04E}" type="pres">
      <dgm:prSet presAssocID="{DA951CC9-09BD-4D49-97B0-2FBC7EC9599B}" presName="nodeTx" presStyleLbl="node1" presStyleIdx="3" presStyleCnt="4">
        <dgm:presLayoutVars>
          <dgm:bulletEnabled val="1"/>
        </dgm:presLayoutVars>
      </dgm:prSet>
      <dgm:spPr/>
      <dgm:t>
        <a:bodyPr/>
        <a:lstStyle/>
        <a:p>
          <a:endParaRPr lang="it-IT"/>
        </a:p>
      </dgm:t>
    </dgm:pt>
    <dgm:pt modelId="{4B839F28-86A1-4615-88DF-53FD1F03D1D0}" type="pres">
      <dgm:prSet presAssocID="{DA951CC9-09BD-4D49-97B0-2FBC7EC9599B}" presName="invisiNode" presStyleLbl="node1" presStyleIdx="3" presStyleCnt="4"/>
      <dgm:spPr/>
    </dgm:pt>
    <dgm:pt modelId="{62BE382D-E44D-4BAA-B65C-BEDC5619B6F9}" type="pres">
      <dgm:prSet presAssocID="{DA951CC9-09BD-4D49-97B0-2FBC7EC9599B}" presName="imagNode" presStyleLbl="fgImgPlace1" presStyleIdx="3" presStyleCnt="4" custScaleX="150699" custScaleY="138377" custLinFactNeighborX="-4326" custLinFactNeighborY="817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Lst>
  <dgm:cxnLst>
    <dgm:cxn modelId="{81A5549E-0258-4669-BFC0-2EEA9303D67A}" type="presOf" srcId="{8655AFBA-8C20-4BF4-9195-40709B0FB26A}" destId="{2096D4DA-709B-4035-9359-39BF43D47B27}" srcOrd="0" destOrd="0" presId="urn:microsoft.com/office/officeart/2005/8/layout/hList7#1"/>
    <dgm:cxn modelId="{03B3D986-C183-4620-9270-74986D02B642}" type="presOf" srcId="{A7DCB10F-DA38-4F0E-A66B-6897D77DACD7}" destId="{E70B9126-CDBF-45BB-99E3-55D7EB39D8EC}" srcOrd="1" destOrd="0" presId="urn:microsoft.com/office/officeart/2005/8/layout/hList7#1"/>
    <dgm:cxn modelId="{BAC4946B-E3E8-49C1-AE39-5E082C96AA5B}" type="presOf" srcId="{D4832B53-1E9C-4D72-992E-66066D484D3D}" destId="{1F91800E-9D92-4BA3-9DB2-45D9D991433D}" srcOrd="0" destOrd="0" presId="urn:microsoft.com/office/officeart/2005/8/layout/hList7#1"/>
    <dgm:cxn modelId="{9B619909-C4D1-4EE7-88AF-E9A2B29473F0}" type="presOf" srcId="{5F651C41-D581-439F-874A-9E2340801D76}" destId="{7084F57F-7A32-41E3-A866-3978CC5D0B4D}" srcOrd="1" destOrd="0" presId="urn:microsoft.com/office/officeart/2005/8/layout/hList7#1"/>
    <dgm:cxn modelId="{B9D27B54-1404-430C-B034-3324FF3273E1}" type="presOf" srcId="{5240AC0F-A5F8-4F97-A30C-4794798168F2}" destId="{53E48F8F-E7B9-4253-92F9-23FF32865F10}" srcOrd="1" destOrd="0" presId="urn:microsoft.com/office/officeart/2005/8/layout/hList7#1"/>
    <dgm:cxn modelId="{57292DFB-3327-43F3-B8D4-AF51F8F50A01}" srcId="{8655AFBA-8C20-4BF4-9195-40709B0FB26A}" destId="{DA951CC9-09BD-4D49-97B0-2FBC7EC9599B}" srcOrd="3" destOrd="0" parTransId="{2AD57BAB-3A80-4CDC-B747-08F7BAD62AA3}" sibTransId="{FE9221FD-72E1-416A-9012-1FFAF35A83AA}"/>
    <dgm:cxn modelId="{D504044E-4B52-464E-8648-6D5F68EFEBAE}" type="presOf" srcId="{5F651C41-D581-439F-874A-9E2340801D76}" destId="{9266E65E-2E20-4857-B849-DBAA2FF4C22A}" srcOrd="0" destOrd="0" presId="urn:microsoft.com/office/officeart/2005/8/layout/hList7#1"/>
    <dgm:cxn modelId="{F967B59D-2412-4502-A9C4-352D3E0F2DA0}" srcId="{8655AFBA-8C20-4BF4-9195-40709B0FB26A}" destId="{5F651C41-D581-439F-874A-9E2340801D76}" srcOrd="0" destOrd="0" parTransId="{8F22F79F-3693-4BE5-8C81-5CF3162A970C}" sibTransId="{D4832B53-1E9C-4D72-992E-66066D484D3D}"/>
    <dgm:cxn modelId="{77587E92-46CB-4662-AD08-7AC6C0898141}" type="presOf" srcId="{5240AC0F-A5F8-4F97-A30C-4794798168F2}" destId="{1AF61788-A7C8-416A-AF94-A8DBD85DB098}" srcOrd="0" destOrd="0" presId="urn:microsoft.com/office/officeart/2005/8/layout/hList7#1"/>
    <dgm:cxn modelId="{E6140144-2FB7-4C92-AF66-63DA773854EB}" type="presOf" srcId="{DA951CC9-09BD-4D49-97B0-2FBC7EC9599B}" destId="{53EFBD31-2EA9-41CD-A5F3-70FE77C426DF}" srcOrd="0" destOrd="0" presId="urn:microsoft.com/office/officeart/2005/8/layout/hList7#1"/>
    <dgm:cxn modelId="{0FBFD211-492E-4AE8-A2A5-4F259BBFC2FA}" srcId="{8655AFBA-8C20-4BF4-9195-40709B0FB26A}" destId="{5240AC0F-A5F8-4F97-A30C-4794798168F2}" srcOrd="1" destOrd="0" parTransId="{20A71698-C67C-4B05-B948-15FCEDD946F2}" sibTransId="{324821EB-B328-4FBF-A4DF-74C68C03AB85}"/>
    <dgm:cxn modelId="{73EB5C14-CEC8-48DC-876E-33B5E2D13B48}" type="presOf" srcId="{324821EB-B328-4FBF-A4DF-74C68C03AB85}" destId="{BA106122-5704-48B3-B57D-F2FA2669094B}" srcOrd="0" destOrd="0" presId="urn:microsoft.com/office/officeart/2005/8/layout/hList7#1"/>
    <dgm:cxn modelId="{ADF2E90E-E0F8-4F25-A3A9-80368D8C4C8C}" type="presOf" srcId="{14B33004-E58E-4A84-9E17-447121CC713F}" destId="{F1852238-14DE-4F6D-8C0B-40FDB7EB17D7}" srcOrd="0" destOrd="0" presId="urn:microsoft.com/office/officeart/2005/8/layout/hList7#1"/>
    <dgm:cxn modelId="{71E3C452-EF1C-4677-BE43-8E139A40F220}" type="presOf" srcId="{A7DCB10F-DA38-4F0E-A66B-6897D77DACD7}" destId="{816AEECA-30CF-4F30-991E-6B62C0677AA7}" srcOrd="0" destOrd="0" presId="urn:microsoft.com/office/officeart/2005/8/layout/hList7#1"/>
    <dgm:cxn modelId="{57E33468-53B0-4FF9-BFCB-E8BCFA27772A}" type="presOf" srcId="{DA951CC9-09BD-4D49-97B0-2FBC7EC9599B}" destId="{538B4030-FE2A-40F8-AE0D-DA429999D04E}" srcOrd="1" destOrd="0" presId="urn:microsoft.com/office/officeart/2005/8/layout/hList7#1"/>
    <dgm:cxn modelId="{72418BC4-5084-4F8C-8487-D02FA5492E19}" srcId="{8655AFBA-8C20-4BF4-9195-40709B0FB26A}" destId="{A7DCB10F-DA38-4F0E-A66B-6897D77DACD7}" srcOrd="2" destOrd="0" parTransId="{D6D51B69-286E-4750-B974-EEC8A4517337}" sibTransId="{14B33004-E58E-4A84-9E17-447121CC713F}"/>
    <dgm:cxn modelId="{5CCC85E9-4097-4465-8361-1075D486D22B}" type="presParOf" srcId="{2096D4DA-709B-4035-9359-39BF43D47B27}" destId="{3D8CD410-F36B-430A-BAE4-073526D77527}" srcOrd="0" destOrd="0" presId="urn:microsoft.com/office/officeart/2005/8/layout/hList7#1"/>
    <dgm:cxn modelId="{B3C0AB59-E162-4F03-A901-2551C843B72B}" type="presParOf" srcId="{2096D4DA-709B-4035-9359-39BF43D47B27}" destId="{B5230B55-A7D0-4843-AFAF-A8A8AC73DCAD}" srcOrd="1" destOrd="0" presId="urn:microsoft.com/office/officeart/2005/8/layout/hList7#1"/>
    <dgm:cxn modelId="{F02762F1-85F8-4F40-96F3-F02CD5876AE2}" type="presParOf" srcId="{B5230B55-A7D0-4843-AFAF-A8A8AC73DCAD}" destId="{397E2686-9500-4162-B88D-48BF48589FBE}" srcOrd="0" destOrd="0" presId="urn:microsoft.com/office/officeart/2005/8/layout/hList7#1"/>
    <dgm:cxn modelId="{5AC070FE-14FB-45BF-9BDA-AA56EBF92130}" type="presParOf" srcId="{397E2686-9500-4162-B88D-48BF48589FBE}" destId="{9266E65E-2E20-4857-B849-DBAA2FF4C22A}" srcOrd="0" destOrd="0" presId="urn:microsoft.com/office/officeart/2005/8/layout/hList7#1"/>
    <dgm:cxn modelId="{220B1F8C-CE0B-46C8-9A4C-FD2D3FCF8C51}" type="presParOf" srcId="{397E2686-9500-4162-B88D-48BF48589FBE}" destId="{7084F57F-7A32-41E3-A866-3978CC5D0B4D}" srcOrd="1" destOrd="0" presId="urn:microsoft.com/office/officeart/2005/8/layout/hList7#1"/>
    <dgm:cxn modelId="{A3538596-9156-4FC2-ABE9-92505673BDA5}" type="presParOf" srcId="{397E2686-9500-4162-B88D-48BF48589FBE}" destId="{6B7CDD26-1461-491D-9EDD-2D0CAAF33DC1}" srcOrd="2" destOrd="0" presId="urn:microsoft.com/office/officeart/2005/8/layout/hList7#1"/>
    <dgm:cxn modelId="{293F38BB-E63A-435C-B238-0D0B51957B19}" type="presParOf" srcId="{397E2686-9500-4162-B88D-48BF48589FBE}" destId="{D1180A5C-C34C-4910-8F9F-35F8510577B4}" srcOrd="3" destOrd="0" presId="urn:microsoft.com/office/officeart/2005/8/layout/hList7#1"/>
    <dgm:cxn modelId="{EC21EDF9-978B-4AB2-BF33-ECE3BB4B6D59}" type="presParOf" srcId="{B5230B55-A7D0-4843-AFAF-A8A8AC73DCAD}" destId="{1F91800E-9D92-4BA3-9DB2-45D9D991433D}" srcOrd="1" destOrd="0" presId="urn:microsoft.com/office/officeart/2005/8/layout/hList7#1"/>
    <dgm:cxn modelId="{169A108E-99F2-4327-B6D5-B851A442C7C3}" type="presParOf" srcId="{B5230B55-A7D0-4843-AFAF-A8A8AC73DCAD}" destId="{2EC7D116-EE4F-488A-B7A3-3D03A5BAD20A}" srcOrd="2" destOrd="0" presId="urn:microsoft.com/office/officeart/2005/8/layout/hList7#1"/>
    <dgm:cxn modelId="{F49556E6-37FE-401E-80A4-CACED002E656}" type="presParOf" srcId="{2EC7D116-EE4F-488A-B7A3-3D03A5BAD20A}" destId="{1AF61788-A7C8-416A-AF94-A8DBD85DB098}" srcOrd="0" destOrd="0" presId="urn:microsoft.com/office/officeart/2005/8/layout/hList7#1"/>
    <dgm:cxn modelId="{4403E57C-DD55-4FC5-A4B9-2C93C86B1B16}" type="presParOf" srcId="{2EC7D116-EE4F-488A-B7A3-3D03A5BAD20A}" destId="{53E48F8F-E7B9-4253-92F9-23FF32865F10}" srcOrd="1" destOrd="0" presId="urn:microsoft.com/office/officeart/2005/8/layout/hList7#1"/>
    <dgm:cxn modelId="{2C2CF496-4822-46DF-8A49-CFB4668BC972}" type="presParOf" srcId="{2EC7D116-EE4F-488A-B7A3-3D03A5BAD20A}" destId="{6B1B5717-D76F-4CBD-926C-F866289FC894}" srcOrd="2" destOrd="0" presId="urn:microsoft.com/office/officeart/2005/8/layout/hList7#1"/>
    <dgm:cxn modelId="{A3BC1474-6027-48B1-A71D-B6344098E3CC}" type="presParOf" srcId="{2EC7D116-EE4F-488A-B7A3-3D03A5BAD20A}" destId="{8DC97983-62D5-46DC-B1C9-3FF3DBB205D0}" srcOrd="3" destOrd="0" presId="urn:microsoft.com/office/officeart/2005/8/layout/hList7#1"/>
    <dgm:cxn modelId="{D6E4471D-8CB9-4D48-80A5-6A0665E584E5}" type="presParOf" srcId="{B5230B55-A7D0-4843-AFAF-A8A8AC73DCAD}" destId="{BA106122-5704-48B3-B57D-F2FA2669094B}" srcOrd="3" destOrd="0" presId="urn:microsoft.com/office/officeart/2005/8/layout/hList7#1"/>
    <dgm:cxn modelId="{38B886CC-A882-4CAE-B118-BB6F991E383B}" type="presParOf" srcId="{B5230B55-A7D0-4843-AFAF-A8A8AC73DCAD}" destId="{9838020D-22E7-405D-B174-743C0B3ECB4E}" srcOrd="4" destOrd="0" presId="urn:microsoft.com/office/officeart/2005/8/layout/hList7#1"/>
    <dgm:cxn modelId="{B2FC651E-1DB8-4889-8422-4BA5072D08D5}" type="presParOf" srcId="{9838020D-22E7-405D-B174-743C0B3ECB4E}" destId="{816AEECA-30CF-4F30-991E-6B62C0677AA7}" srcOrd="0" destOrd="0" presId="urn:microsoft.com/office/officeart/2005/8/layout/hList7#1"/>
    <dgm:cxn modelId="{F4375335-2914-4C01-A243-27062CD66DC3}" type="presParOf" srcId="{9838020D-22E7-405D-B174-743C0B3ECB4E}" destId="{E70B9126-CDBF-45BB-99E3-55D7EB39D8EC}" srcOrd="1" destOrd="0" presId="urn:microsoft.com/office/officeart/2005/8/layout/hList7#1"/>
    <dgm:cxn modelId="{E78F257B-B28F-47FD-AD23-B2D43A56702E}" type="presParOf" srcId="{9838020D-22E7-405D-B174-743C0B3ECB4E}" destId="{5957F3A6-B5DB-4A93-8464-564D4879275C}" srcOrd="2" destOrd="0" presId="urn:microsoft.com/office/officeart/2005/8/layout/hList7#1"/>
    <dgm:cxn modelId="{91401E87-74B9-4E0C-8061-B6910F6E5EE8}" type="presParOf" srcId="{9838020D-22E7-405D-B174-743C0B3ECB4E}" destId="{9D37DB2D-9943-418D-819F-0D9D55B986C8}" srcOrd="3" destOrd="0" presId="urn:microsoft.com/office/officeart/2005/8/layout/hList7#1"/>
    <dgm:cxn modelId="{900ED558-6CEE-4E1D-8FE8-03483290DB8A}" type="presParOf" srcId="{B5230B55-A7D0-4843-AFAF-A8A8AC73DCAD}" destId="{F1852238-14DE-4F6D-8C0B-40FDB7EB17D7}" srcOrd="5" destOrd="0" presId="urn:microsoft.com/office/officeart/2005/8/layout/hList7#1"/>
    <dgm:cxn modelId="{57F4AC47-F5A9-41E0-B879-C895FFBDB05B}" type="presParOf" srcId="{B5230B55-A7D0-4843-AFAF-A8A8AC73DCAD}" destId="{1F93DB7F-408F-4106-BA25-8ABAB8DC54D3}" srcOrd="6" destOrd="0" presId="urn:microsoft.com/office/officeart/2005/8/layout/hList7#1"/>
    <dgm:cxn modelId="{D1964ECE-AC3B-43AE-861C-39B659DCD515}" type="presParOf" srcId="{1F93DB7F-408F-4106-BA25-8ABAB8DC54D3}" destId="{53EFBD31-2EA9-41CD-A5F3-70FE77C426DF}" srcOrd="0" destOrd="0" presId="urn:microsoft.com/office/officeart/2005/8/layout/hList7#1"/>
    <dgm:cxn modelId="{AB9892E5-3C00-4973-90D2-2F58D570FCB8}" type="presParOf" srcId="{1F93DB7F-408F-4106-BA25-8ABAB8DC54D3}" destId="{538B4030-FE2A-40F8-AE0D-DA429999D04E}" srcOrd="1" destOrd="0" presId="urn:microsoft.com/office/officeart/2005/8/layout/hList7#1"/>
    <dgm:cxn modelId="{DBC28BD1-67C6-4E2B-9A9F-00E602E6E991}" type="presParOf" srcId="{1F93DB7F-408F-4106-BA25-8ABAB8DC54D3}" destId="{4B839F28-86A1-4615-88DF-53FD1F03D1D0}" srcOrd="2" destOrd="0" presId="urn:microsoft.com/office/officeart/2005/8/layout/hList7#1"/>
    <dgm:cxn modelId="{F89AA923-7F12-41C9-8787-7CB4FBC7B08F}" type="presParOf" srcId="{1F93DB7F-408F-4106-BA25-8ABAB8DC54D3}" destId="{62BE382D-E44D-4BAA-B65C-BEDC5619B6F9}"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1370F-ABDD-4C88-AEA1-1696D2844BA7}">
      <dsp:nvSpPr>
        <dsp:cNvPr id="0" name=""/>
        <dsp:cNvSpPr/>
      </dsp:nvSpPr>
      <dsp:spPr>
        <a:xfrm>
          <a:off x="-7200" y="-126018"/>
          <a:ext cx="7373619" cy="460851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D142B-D643-4784-A570-A6D232EAF516}">
      <dsp:nvSpPr>
        <dsp:cNvPr id="0" name=""/>
        <dsp:cNvSpPr/>
      </dsp:nvSpPr>
      <dsp:spPr>
        <a:xfrm>
          <a:off x="648071" y="3312369"/>
          <a:ext cx="191714" cy="191714"/>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924AA-37E8-420E-B17F-9277613A5225}">
      <dsp:nvSpPr>
        <dsp:cNvPr id="0" name=""/>
        <dsp:cNvSpPr/>
      </dsp:nvSpPr>
      <dsp:spPr>
        <a:xfrm>
          <a:off x="936102" y="3168347"/>
          <a:ext cx="3034511" cy="133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85" tIns="0" rIns="0" bIns="0" numCol="1" spcCol="1270" anchor="t" anchorCtr="0">
          <a:noAutofit/>
        </a:bodyPr>
        <a:lstStyle/>
        <a:p>
          <a:pPr lvl="0" algn="l" defTabSz="1422400">
            <a:lnSpc>
              <a:spcPct val="90000"/>
            </a:lnSpc>
            <a:spcBef>
              <a:spcPct val="0"/>
            </a:spcBef>
            <a:spcAft>
              <a:spcPct val="35000"/>
            </a:spcAft>
          </a:pPr>
          <a:r>
            <a:rPr lang="it-IT" sz="3200" b="1" kern="1200" dirty="0">
              <a:solidFill>
                <a:srgbClr val="FFC000"/>
              </a:solidFill>
              <a:effectLst/>
              <a:latin typeface="Candara" pitchFamily="34" charset="0"/>
            </a:rPr>
            <a:t>interazione</a:t>
          </a:r>
        </a:p>
      </dsp:txBody>
      <dsp:txXfrm>
        <a:off x="936102" y="3168347"/>
        <a:ext cx="3034511" cy="1331859"/>
      </dsp:txXfrm>
    </dsp:sp>
    <dsp:sp modelId="{0134FA28-D7F7-4E4B-B633-302BA1F17983}">
      <dsp:nvSpPr>
        <dsp:cNvPr id="0" name=""/>
        <dsp:cNvSpPr/>
      </dsp:nvSpPr>
      <dsp:spPr>
        <a:xfrm>
          <a:off x="2448273" y="1944216"/>
          <a:ext cx="346560" cy="34656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9574B-F73A-4287-99B8-60DEDBD68F70}">
      <dsp:nvSpPr>
        <dsp:cNvPr id="0" name=""/>
        <dsp:cNvSpPr/>
      </dsp:nvSpPr>
      <dsp:spPr>
        <a:xfrm>
          <a:off x="3168361" y="2088241"/>
          <a:ext cx="3874034" cy="2461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635" tIns="0" rIns="0" bIns="0" numCol="1" spcCol="1270" anchor="t" anchorCtr="0">
          <a:noAutofit/>
        </a:bodyPr>
        <a:lstStyle/>
        <a:p>
          <a:pPr lvl="0" algn="l" defTabSz="1422400">
            <a:lnSpc>
              <a:spcPct val="90000"/>
            </a:lnSpc>
            <a:spcBef>
              <a:spcPct val="0"/>
            </a:spcBef>
            <a:spcAft>
              <a:spcPct val="35000"/>
            </a:spcAft>
          </a:pPr>
          <a:r>
            <a:rPr lang="it-IT" sz="3200" b="1" kern="1200" dirty="0">
              <a:solidFill>
                <a:srgbClr val="FF9933"/>
              </a:solidFill>
              <a:effectLst/>
              <a:latin typeface="Candara" pitchFamily="34" charset="0"/>
            </a:rPr>
            <a:t>interdipendenza</a:t>
          </a:r>
        </a:p>
      </dsp:txBody>
      <dsp:txXfrm>
        <a:off x="3168361" y="2088241"/>
        <a:ext cx="3874034" cy="2461527"/>
      </dsp:txXfrm>
    </dsp:sp>
    <dsp:sp modelId="{89793D19-790E-40EB-8EDA-5BF2FA6C4CC3}">
      <dsp:nvSpPr>
        <dsp:cNvPr id="0" name=""/>
        <dsp:cNvSpPr/>
      </dsp:nvSpPr>
      <dsp:spPr>
        <a:xfrm>
          <a:off x="4752528" y="792086"/>
          <a:ext cx="479285" cy="479285"/>
        </a:xfrm>
        <a:prstGeom prst="ellipse">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DBAEC-53F8-423E-A8F0-1833B9832F46}">
      <dsp:nvSpPr>
        <dsp:cNvPr id="0" name=""/>
        <dsp:cNvSpPr/>
      </dsp:nvSpPr>
      <dsp:spPr>
        <a:xfrm>
          <a:off x="3916895" y="847920"/>
          <a:ext cx="3717914" cy="3706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63" tIns="0" rIns="0" bIns="0" numCol="1" spcCol="1270" anchor="t" anchorCtr="0">
          <a:noAutofit/>
        </a:bodyPr>
        <a:lstStyle/>
        <a:p>
          <a:pPr lvl="0" algn="l" defTabSz="1600200">
            <a:lnSpc>
              <a:spcPct val="90000"/>
            </a:lnSpc>
            <a:spcBef>
              <a:spcPct val="0"/>
            </a:spcBef>
            <a:spcAft>
              <a:spcPct val="35000"/>
            </a:spcAft>
          </a:pPr>
          <a:r>
            <a:rPr lang="it-IT" sz="3600" kern="1200" dirty="0">
              <a:solidFill>
                <a:srgbClr val="FF6600"/>
              </a:solidFill>
            </a:rPr>
            <a:t>           </a:t>
          </a:r>
          <a:r>
            <a:rPr lang="it-IT" sz="3200" b="1" kern="1200" dirty="0">
              <a:solidFill>
                <a:srgbClr val="FF6600"/>
              </a:solidFill>
              <a:effectLst/>
              <a:latin typeface="Candara" pitchFamily="34" charset="0"/>
            </a:rPr>
            <a:t>integrazione</a:t>
          </a:r>
        </a:p>
      </dsp:txBody>
      <dsp:txXfrm>
        <a:off x="3916895" y="847920"/>
        <a:ext cx="3717914" cy="3706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6E65E-2E20-4857-B849-DBAA2FF4C22A}">
      <dsp:nvSpPr>
        <dsp:cNvPr id="0" name=""/>
        <dsp:cNvSpPr/>
      </dsp:nvSpPr>
      <dsp:spPr>
        <a:xfrm>
          <a:off x="1933" y="-5139"/>
          <a:ext cx="2026258" cy="2979259"/>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it-IT" sz="3200" b="1" kern="1200" dirty="0">
              <a:effectLst>
                <a:outerShdw blurRad="38100" dist="38100" dir="2700000" algn="tl">
                  <a:srgbClr val="000000">
                    <a:alpha val="43137"/>
                  </a:srgbClr>
                </a:outerShdw>
              </a:effectLst>
              <a:latin typeface="Candara" panose="020E0502030303020204" pitchFamily="34" charset="0"/>
            </a:rPr>
            <a:t>attivi</a:t>
          </a:r>
        </a:p>
      </dsp:txBody>
      <dsp:txXfrm>
        <a:off x="1933" y="1186564"/>
        <a:ext cx="2026258" cy="1191703"/>
      </dsp:txXfrm>
    </dsp:sp>
    <dsp:sp modelId="{D1180A5C-C34C-4910-8F9F-35F8510577B4}">
      <dsp:nvSpPr>
        <dsp:cNvPr id="0" name=""/>
        <dsp:cNvSpPr/>
      </dsp:nvSpPr>
      <dsp:spPr>
        <a:xfrm>
          <a:off x="154719" y="32138"/>
          <a:ext cx="1552645" cy="14663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 modelId="{1AF61788-A7C8-416A-AF94-A8DBD85DB098}">
      <dsp:nvSpPr>
        <dsp:cNvPr id="0" name=""/>
        <dsp:cNvSpPr/>
      </dsp:nvSpPr>
      <dsp:spPr>
        <a:xfrm>
          <a:off x="2081603" y="0"/>
          <a:ext cx="2026258" cy="2979259"/>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it-IT" sz="3200" b="1" kern="1200" dirty="0">
              <a:effectLst>
                <a:outerShdw blurRad="38100" dist="38100" dir="2700000" algn="tl">
                  <a:srgbClr val="000000">
                    <a:alpha val="43137"/>
                  </a:srgbClr>
                </a:outerShdw>
              </a:effectLst>
              <a:latin typeface="Candara" panose="020E0502030303020204" pitchFamily="34" charset="0"/>
            </a:rPr>
            <a:t>iconici</a:t>
          </a:r>
        </a:p>
      </dsp:txBody>
      <dsp:txXfrm>
        <a:off x="2081603" y="1191703"/>
        <a:ext cx="2026258" cy="1191703"/>
      </dsp:txXfrm>
    </dsp:sp>
    <dsp:sp modelId="{8DC97983-62D5-46DC-B1C9-3FF3DBB205D0}">
      <dsp:nvSpPr>
        <dsp:cNvPr id="0" name=""/>
        <dsp:cNvSpPr/>
      </dsp:nvSpPr>
      <dsp:spPr>
        <a:xfrm>
          <a:off x="2277317" y="11480"/>
          <a:ext cx="1518765" cy="146480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 modelId="{816AEECA-30CF-4F30-991E-6B62C0677AA7}">
      <dsp:nvSpPr>
        <dsp:cNvPr id="0" name=""/>
        <dsp:cNvSpPr/>
      </dsp:nvSpPr>
      <dsp:spPr>
        <a:xfrm>
          <a:off x="4176025" y="-7492"/>
          <a:ext cx="2026258" cy="2979259"/>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it-IT" sz="3200" b="1" kern="1200" dirty="0">
              <a:effectLst>
                <a:outerShdw blurRad="38100" dist="38100" dir="2700000" algn="tl">
                  <a:srgbClr val="000000">
                    <a:alpha val="43137"/>
                  </a:srgbClr>
                </a:outerShdw>
              </a:effectLst>
              <a:latin typeface="Candara" panose="020E0502030303020204" pitchFamily="34" charset="0"/>
            </a:rPr>
            <a:t>analogici</a:t>
          </a:r>
        </a:p>
      </dsp:txBody>
      <dsp:txXfrm>
        <a:off x="4176025" y="1184210"/>
        <a:ext cx="2026258" cy="1191703"/>
      </dsp:txXfrm>
    </dsp:sp>
    <dsp:sp modelId="{9D37DB2D-9943-418D-819F-0D9D55B986C8}">
      <dsp:nvSpPr>
        <dsp:cNvPr id="0" name=""/>
        <dsp:cNvSpPr/>
      </dsp:nvSpPr>
      <dsp:spPr>
        <a:xfrm>
          <a:off x="4374711" y="10850"/>
          <a:ext cx="1484875" cy="14569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 modelId="{53EFBD31-2EA9-41CD-A5F3-70FE77C426DF}">
      <dsp:nvSpPr>
        <dsp:cNvPr id="0" name=""/>
        <dsp:cNvSpPr/>
      </dsp:nvSpPr>
      <dsp:spPr>
        <a:xfrm>
          <a:off x="6263072" y="-28527"/>
          <a:ext cx="2026258" cy="297925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it-IT" sz="3200" b="1" kern="1200" dirty="0">
              <a:effectLst>
                <a:outerShdw blurRad="38100" dist="38100" dir="2700000" algn="tl">
                  <a:srgbClr val="000000">
                    <a:alpha val="43137"/>
                  </a:srgbClr>
                </a:outerShdw>
              </a:effectLst>
              <a:latin typeface="Candara" panose="020E0502030303020204" pitchFamily="34" charset="0"/>
            </a:rPr>
            <a:t>simbolici</a:t>
          </a:r>
        </a:p>
      </dsp:txBody>
      <dsp:txXfrm>
        <a:off x="6263072" y="1163175"/>
        <a:ext cx="2026258" cy="1191703"/>
      </dsp:txXfrm>
    </dsp:sp>
    <dsp:sp modelId="{62BE382D-E44D-4BAA-B65C-BEDC5619B6F9}">
      <dsp:nvSpPr>
        <dsp:cNvPr id="0" name=""/>
        <dsp:cNvSpPr/>
      </dsp:nvSpPr>
      <dsp:spPr>
        <a:xfrm>
          <a:off x="6485746" y="40993"/>
          <a:ext cx="1495074" cy="137282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 modelId="{3D8CD410-F36B-430A-BAE4-073526D77527}">
      <dsp:nvSpPr>
        <dsp:cNvPr id="0" name=""/>
        <dsp:cNvSpPr/>
      </dsp:nvSpPr>
      <dsp:spPr>
        <a:xfrm>
          <a:off x="-13" y="2101125"/>
          <a:ext cx="8291290" cy="940540"/>
        </a:xfrm>
        <a:prstGeom prst="leftRightArrow">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06C129-EC20-4EE4-A954-3D6E75D89114}" type="datetimeFigureOut">
              <a:rPr lang="it-IT" smtClean="0"/>
              <a:pPr/>
              <a:t>08/10/2018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A6C4F-3804-4C19-A7D1-6C76B1DA5C3B}" type="slidenum">
              <a:rPr lang="it-IT" smtClean="0"/>
              <a:pPr/>
              <a:t>‹N›</a:t>
            </a:fld>
            <a:endParaRPr lang="it-IT"/>
          </a:p>
        </p:txBody>
      </p:sp>
    </p:spTree>
    <p:extLst>
      <p:ext uri="{BB962C8B-B14F-4D97-AF65-F5344CB8AC3E}">
        <p14:creationId xmlns:p14="http://schemas.microsoft.com/office/powerpoint/2010/main" val="37179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C50853D-12C6-4873-8DD3-67AC2B5B2CFC}" type="slidenum">
              <a:rPr lang="it-IT" smtClean="0"/>
              <a:pPr/>
              <a:t>3</a:t>
            </a:fld>
            <a:endParaRPr lang="it-IT" dirty="0"/>
          </a:p>
        </p:txBody>
      </p:sp>
    </p:spTree>
    <p:extLst>
      <p:ext uri="{BB962C8B-B14F-4D97-AF65-F5344CB8AC3E}">
        <p14:creationId xmlns:p14="http://schemas.microsoft.com/office/powerpoint/2010/main" val="3490775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A9F40D8-53C3-4C90-8803-0105549C152A}" type="slidenum">
              <a:rPr lang="it-IT" smtClean="0"/>
              <a:pPr/>
              <a:t>20</a:t>
            </a:fld>
            <a:endParaRPr lang="it-IT" dirty="0"/>
          </a:p>
        </p:txBody>
      </p:sp>
    </p:spTree>
    <p:extLst>
      <p:ext uri="{BB962C8B-B14F-4D97-AF65-F5344CB8AC3E}">
        <p14:creationId xmlns:p14="http://schemas.microsoft.com/office/powerpoint/2010/main" val="128297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pPr algn="l"/>
            <a:endParaRPr lang="it-IT" dirty="0"/>
          </a:p>
        </p:txBody>
      </p:sp>
      <p:sp>
        <p:nvSpPr>
          <p:cNvPr id="4" name="Segnaposto numero diapositiva 3"/>
          <p:cNvSpPr>
            <a:spLocks noGrp="1"/>
          </p:cNvSpPr>
          <p:nvPr>
            <p:ph type="sldNum" sz="quarter" idx="10"/>
          </p:nvPr>
        </p:nvSpPr>
        <p:spPr/>
        <p:txBody>
          <a:bodyPr/>
          <a:lstStyle/>
          <a:p>
            <a:fld id="{98F63F25-2357-458F-B90D-4CB0B6F780C0}" type="slidenum">
              <a:rPr lang="it-IT" smtClean="0"/>
              <a:pPr/>
              <a:t>26</a:t>
            </a:fld>
            <a:endParaRPr lang="it-IT" dirty="0"/>
          </a:p>
        </p:txBody>
      </p:sp>
    </p:spTree>
    <p:extLst>
      <p:ext uri="{BB962C8B-B14F-4D97-AF65-F5344CB8AC3E}">
        <p14:creationId xmlns:p14="http://schemas.microsoft.com/office/powerpoint/2010/main" val="1241872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47500" lnSpcReduction="20000"/>
          </a:bodyPr>
          <a:lstStyle/>
          <a:p>
            <a:pPr algn="just"/>
            <a:r>
              <a:rPr lang="it-IT" sz="1200" dirty="0">
                <a:latin typeface="Verdana" panose="020B0604030504040204" pitchFamily="34" charset="0"/>
              </a:rPr>
              <a:t>salire gradualmente la scala degli apprendimenti. Bloom (vero padre della teoria gerarchica degli apprendimenti) e di Gagné, Guilford, Sullivan e altri</a:t>
            </a:r>
          </a:p>
          <a:p>
            <a:pPr algn="just"/>
            <a:r>
              <a:rPr lang="it-IT" sz="1200" dirty="0">
                <a:latin typeface="Verdana" panose="020B0604030504040204" pitchFamily="34" charset="0"/>
              </a:rPr>
              <a:t>L’edificio tassonomico Frabboni- Arrigo</a:t>
            </a:r>
            <a:r>
              <a:rPr lang="it-IT" sz="1200" b="1" dirty="0">
                <a:latin typeface="Verdana" panose="020B0604030504040204" pitchFamily="34" charset="0"/>
              </a:rPr>
              <a:t>) prevede tre piani fondamentali</a:t>
            </a:r>
            <a:r>
              <a:rPr lang="it-IT" sz="1200" dirty="0">
                <a:latin typeface="Verdana" panose="020B0604030504040204" pitchFamily="34" charset="0"/>
              </a:rPr>
              <a:t>: </a:t>
            </a:r>
            <a:r>
              <a:rPr lang="it-IT" sz="1200" b="1" dirty="0">
                <a:latin typeface="Verdana" panose="020B0604030504040204" pitchFamily="34" charset="0"/>
              </a:rPr>
              <a:t>i piani bassi </a:t>
            </a:r>
            <a:r>
              <a:rPr lang="it-IT" sz="1200" b="0" i="1" dirty="0">
                <a:latin typeface="Verdana" panose="020B0604030504040204" pitchFamily="34" charset="0"/>
              </a:rPr>
              <a:t>(gli apprendimenti “elementari”),</a:t>
            </a:r>
            <a:r>
              <a:rPr lang="it-IT" sz="1200" dirty="0">
                <a:latin typeface="Verdana" panose="020B0604030504040204" pitchFamily="34" charset="0"/>
              </a:rPr>
              <a:t> </a:t>
            </a:r>
            <a:r>
              <a:rPr lang="it-IT" sz="1200" b="1" dirty="0">
                <a:latin typeface="Verdana" panose="020B0604030504040204" pitchFamily="34" charset="0"/>
              </a:rPr>
              <a:t>i piani di mezzo </a:t>
            </a:r>
            <a:r>
              <a:rPr lang="it-IT" sz="1200" dirty="0">
                <a:latin typeface="Verdana" panose="020B0604030504040204" pitchFamily="34" charset="0"/>
              </a:rPr>
              <a:t>(</a:t>
            </a:r>
            <a:r>
              <a:rPr lang="it-IT" sz="1200" i="1" dirty="0">
                <a:latin typeface="Verdana" panose="020B0604030504040204" pitchFamily="34" charset="0"/>
              </a:rPr>
              <a:t>gli apprendimenti “intermedi”</a:t>
            </a:r>
            <a:r>
              <a:rPr lang="it-IT" sz="1200" i="0" dirty="0">
                <a:latin typeface="Verdana" panose="020B0604030504040204" pitchFamily="34" charset="0"/>
              </a:rPr>
              <a:t>)</a:t>
            </a:r>
            <a:r>
              <a:rPr lang="it-IT" sz="1200" i="1" dirty="0">
                <a:latin typeface="Verdana" panose="020B0604030504040204" pitchFamily="34" charset="0"/>
              </a:rPr>
              <a:t>, </a:t>
            </a:r>
            <a:r>
              <a:rPr lang="it-IT" sz="1200" b="1" dirty="0">
                <a:latin typeface="Verdana" panose="020B0604030504040204" pitchFamily="34" charset="0"/>
              </a:rPr>
              <a:t>e l’attico </a:t>
            </a:r>
            <a:r>
              <a:rPr lang="it-IT" sz="1200" dirty="0">
                <a:latin typeface="Verdana" panose="020B0604030504040204" pitchFamily="34" charset="0"/>
              </a:rPr>
              <a:t>(</a:t>
            </a:r>
            <a:r>
              <a:rPr lang="it-IT" sz="1200" i="1" dirty="0">
                <a:latin typeface="Verdana" panose="020B0604030504040204" pitchFamily="34" charset="0"/>
              </a:rPr>
              <a:t>dove coesistono gli apprendimenti “superiori”: convergenti e divergenti</a:t>
            </a:r>
            <a:r>
              <a:rPr lang="it-IT" sz="1200" dirty="0">
                <a:latin typeface="Verdana" panose="020B0604030504040204" pitchFamily="34" charset="0"/>
              </a:rPr>
              <a:t>)”</a:t>
            </a:r>
            <a:r>
              <a:rPr lang="it-IT" sz="500" dirty="0">
                <a:latin typeface="Verdana" panose="020B0604030504040204" pitchFamily="34" charset="0"/>
              </a:rPr>
              <a:t>13</a:t>
            </a:r>
            <a:r>
              <a:rPr lang="it-IT" sz="1200" dirty="0">
                <a:latin typeface="Verdana" panose="020B0604030504040204" pitchFamily="34" charset="0"/>
              </a:rPr>
              <a:t>. </a:t>
            </a:r>
          </a:p>
          <a:p>
            <a:pPr algn="just"/>
            <a:r>
              <a:rPr lang="it-IT" sz="1200" dirty="0">
                <a:latin typeface="Verdana" panose="020B0604030504040204" pitchFamily="34" charset="0"/>
              </a:rPr>
              <a:t>A nostro avviso questa tassonomia applicata alla scuola superiore ed all’area delle scienze dell’educazione può servire per stendere programmazioni sia generali che individualizzate, in quanto permette sia di retrocedere a livelli inferiori nel caso di difficoltà nell’apprendimento (apprendimenti elementari), sia di promuovere l’eccellenza (apprendimenti superiori convergenti e soprattutto divergenti).</a:t>
            </a:r>
            <a:endParaRPr lang="it-IT" sz="1200" dirty="0"/>
          </a:p>
          <a:p>
            <a:endParaRPr lang="it-IT" sz="1200" b="0" i="1" u="none" strike="noStrike" kern="1200" baseline="0" dirty="0">
              <a:solidFill>
                <a:schemeClr val="tx1"/>
              </a:solidFill>
              <a:latin typeface="+mn-lt"/>
              <a:ea typeface="+mn-ea"/>
              <a:cs typeface="+mn-cs"/>
            </a:endParaRPr>
          </a:p>
          <a:p>
            <a:r>
              <a:rPr lang="it-IT" sz="1400" b="1" i="1" u="none" strike="noStrike" kern="1200" baseline="0" dirty="0">
                <a:solidFill>
                  <a:schemeClr val="tx1"/>
                </a:solidFill>
                <a:latin typeface="+mn-lt"/>
                <a:ea typeface="+mn-ea"/>
                <a:cs typeface="+mn-cs"/>
              </a:rPr>
              <a:t>1. Primo piano: gli apprendimenti elementari</a:t>
            </a:r>
          </a:p>
          <a:p>
            <a:r>
              <a:rPr lang="it-IT" sz="1200" b="1" i="0" u="none" strike="noStrike" kern="1200" baseline="0" dirty="0">
                <a:solidFill>
                  <a:schemeClr val="tx1"/>
                </a:solidFill>
                <a:latin typeface="+mn-lt"/>
                <a:ea typeface="+mn-ea"/>
                <a:cs typeface="+mn-cs"/>
              </a:rPr>
              <a:t>Acquisire la capacità di «riprodurre » le sue conoscenze veicolate attraverso più rotaie informative </a:t>
            </a:r>
            <a:r>
              <a:rPr lang="it-IT" sz="1200" b="0" i="0" u="none" strike="noStrike" kern="1200" baseline="0" dirty="0">
                <a:solidFill>
                  <a:schemeClr val="tx1"/>
                </a:solidFill>
                <a:latin typeface="+mn-lt"/>
                <a:ea typeface="+mn-ea"/>
                <a:cs typeface="+mn-cs"/>
              </a:rPr>
              <a:t>(il docente, il manuale, l'audiovisivo, Internet et al.). </a:t>
            </a:r>
            <a:r>
              <a:rPr lang="it-IT" sz="1200" b="0" i="1" u="none" strike="noStrike" kern="1200" baseline="0" dirty="0">
                <a:solidFill>
                  <a:schemeClr val="tx1"/>
                </a:solidFill>
                <a:latin typeface="+mn-lt"/>
                <a:ea typeface="+mn-ea"/>
                <a:cs typeface="+mn-cs"/>
              </a:rPr>
              <a:t>si impara a ricordare, riconoscere e ripetere una conoscenza così come viene presentata </a:t>
            </a:r>
            <a:r>
              <a:rPr lang="it-IT" sz="1200" b="0" i="0" u="none" strike="noStrike" kern="1200" baseline="0" dirty="0">
                <a:solidFill>
                  <a:schemeClr val="tx1"/>
                </a:solidFill>
                <a:latin typeface="+mn-lt"/>
                <a:ea typeface="+mn-ea"/>
                <a:cs typeface="+mn-cs"/>
              </a:rPr>
              <a:t>in classe da una fonte cognitiva ufficiale: l'insegnante e il libro di testo …</a:t>
            </a:r>
          </a:p>
          <a:p>
            <a:r>
              <a:rPr lang="it-IT" sz="1200" b="0" i="0" u="none" strike="noStrike" kern="1200" baseline="0" dirty="0">
                <a:solidFill>
                  <a:schemeClr val="tx1"/>
                </a:solidFill>
                <a:latin typeface="+mn-lt"/>
                <a:ea typeface="+mn-ea"/>
                <a:cs typeface="+mn-cs"/>
              </a:rPr>
              <a:t>Siamo al piano del «sapere» linguistico-matematico-storico-geografico-scientifico-tecnologicoartistico. </a:t>
            </a:r>
            <a:r>
              <a:rPr lang="it-IT" sz="1200" b="0" i="1" u="none" strike="noStrike" kern="1200" baseline="0" dirty="0">
                <a:solidFill>
                  <a:srgbClr val="FF0000"/>
                </a:solidFill>
                <a:latin typeface="+mn-lt"/>
                <a:ea typeface="+mn-ea"/>
                <a:cs typeface="+mn-cs"/>
              </a:rPr>
              <a:t>Di questo, si sa parlare-leggere-scrivere.</a:t>
            </a:r>
          </a:p>
          <a:p>
            <a:r>
              <a:rPr lang="it-IT" sz="1200" b="1" i="1" u="none" strike="noStrike" kern="1200" baseline="0" dirty="0">
                <a:solidFill>
                  <a:schemeClr val="tx1"/>
                </a:solidFill>
                <a:latin typeface="+mn-lt"/>
                <a:ea typeface="+mn-ea"/>
                <a:cs typeface="+mn-cs"/>
              </a:rPr>
              <a:t>2. Secondo piano: gli apprendimenti intermedi</a:t>
            </a:r>
          </a:p>
          <a:p>
            <a:r>
              <a:rPr lang="it-IT" sz="1200" b="1" i="0" u="none" strike="noStrike" kern="1200" baseline="0" dirty="0">
                <a:solidFill>
                  <a:schemeClr val="tx1"/>
                </a:solidFill>
                <a:latin typeface="+mn-lt"/>
                <a:ea typeface="+mn-ea"/>
                <a:cs typeface="+mn-cs"/>
              </a:rPr>
              <a:t>Acquisire la capacità di «comprendere» e di «usare» le conoscenze </a:t>
            </a:r>
            <a:r>
              <a:rPr lang="it-IT" sz="1200" b="0" i="0" u="none" strike="noStrike" kern="1200" baseline="0" dirty="0">
                <a:solidFill>
                  <a:schemeClr val="tx1"/>
                </a:solidFill>
                <a:latin typeface="+mn-lt"/>
                <a:ea typeface="+mn-ea"/>
                <a:cs typeface="+mn-cs"/>
              </a:rPr>
              <a:t>raccolte al primo piano. Come dire, al secondo piano dell'edificio disciplinare </a:t>
            </a:r>
            <a:r>
              <a:rPr lang="it-IT" sz="1200" b="0" i="1" u="none" strike="noStrike" kern="1200" baseline="0" dirty="0">
                <a:solidFill>
                  <a:schemeClr val="tx1"/>
                </a:solidFill>
                <a:latin typeface="+mn-lt"/>
                <a:ea typeface="+mn-ea"/>
                <a:cs typeface="+mn-cs"/>
              </a:rPr>
              <a:t>si impara a «capire» e ad «applicare» le conoscenze</a:t>
            </a:r>
            <a:r>
              <a:rPr lang="it-IT" sz="1200" b="0" i="0" u="none" strike="noStrike" kern="1200" baseline="0" dirty="0">
                <a:solidFill>
                  <a:schemeClr val="tx1"/>
                </a:solidFill>
                <a:latin typeface="+mn-lt"/>
                <a:ea typeface="+mn-ea"/>
                <a:cs typeface="+mn-cs"/>
              </a:rPr>
              <a:t> raccolte su più linguaggi e su più dispositivi interpretativi ed operativi.</a:t>
            </a:r>
          </a:p>
          <a:p>
            <a:r>
              <a:rPr lang="it-IT" sz="1200" b="0" i="0" u="none" strike="noStrike" kern="1200" baseline="0" dirty="0">
                <a:solidFill>
                  <a:schemeClr val="tx1"/>
                </a:solidFill>
                <a:latin typeface="+mn-lt"/>
                <a:ea typeface="+mn-ea"/>
                <a:cs typeface="+mn-cs"/>
              </a:rPr>
              <a:t>Siamo al piano del «sapere» da matematico, da storico, da geografo e così via</a:t>
            </a:r>
          </a:p>
          <a:p>
            <a:r>
              <a:rPr lang="it-IT" sz="1200" b="1" i="1" u="none" strike="noStrike" kern="1200" baseline="0" dirty="0">
                <a:solidFill>
                  <a:schemeClr val="tx1"/>
                </a:solidFill>
                <a:latin typeface="+mn-lt"/>
                <a:ea typeface="+mn-ea"/>
                <a:cs typeface="+mn-cs"/>
              </a:rPr>
              <a:t>3.Terzo piano: gli apprendimenti superiori convergenti</a:t>
            </a:r>
          </a:p>
          <a:p>
            <a:r>
              <a:rPr lang="it-IT" sz="1200" b="1" i="0" u="none" strike="noStrike" kern="1200" baseline="0" dirty="0">
                <a:solidFill>
                  <a:schemeClr val="tx1"/>
                </a:solidFill>
                <a:latin typeface="+mn-lt"/>
                <a:ea typeface="+mn-ea"/>
                <a:cs typeface="+mn-cs"/>
              </a:rPr>
              <a:t>Acquisire la capacità di scomporre ricomporre, smontare-ricostruire, mentalmente c/o operativamente, i «nuclei» fondanti </a:t>
            </a:r>
            <a:r>
              <a:rPr lang="it-IT" sz="1200" b="0" i="0" u="none" strike="noStrike" kern="1200" baseline="0" dirty="0">
                <a:solidFill>
                  <a:schemeClr val="tx1"/>
                </a:solidFill>
                <a:latin typeface="+mn-lt"/>
                <a:ea typeface="+mn-ea"/>
                <a:cs typeface="+mn-cs"/>
              </a:rPr>
              <a:t>(tendenzialmente metacognitivi) di una data disciplina. Come dire, al terzo piano dell'edificio disciplinare </a:t>
            </a:r>
            <a:r>
              <a:rPr lang="it-IT" sz="1200" b="0" i="1" u="none" strike="noStrike" kern="1200" baseline="0" dirty="0">
                <a:solidFill>
                  <a:schemeClr val="tx1"/>
                </a:solidFill>
                <a:latin typeface="+mn-lt"/>
                <a:ea typeface="+mn-ea"/>
                <a:cs typeface="+mn-cs"/>
              </a:rPr>
              <a:t>si interiorizzano le competenze relative ai processi di «analisi/sintesi » e « induttivo/deduttivi » di una materia scolastica</a:t>
            </a:r>
            <a:r>
              <a:rPr lang="it-IT" sz="1200" b="0" i="0" u="none" strike="noStrike" kern="1200" baseline="0" dirty="0">
                <a:solidFill>
                  <a:schemeClr val="tx1"/>
                </a:solidFill>
                <a:latin typeface="+mn-lt"/>
                <a:ea typeface="+mn-ea"/>
                <a:cs typeface="+mn-cs"/>
              </a:rPr>
              <a:t>.</a:t>
            </a:r>
          </a:p>
          <a:p>
            <a:r>
              <a:rPr lang="it-IT" sz="1200" b="1" i="1" u="none" strike="noStrike" kern="1200" baseline="0" dirty="0">
                <a:solidFill>
                  <a:schemeClr val="tx1"/>
                </a:solidFill>
                <a:latin typeface="+mn-lt"/>
                <a:ea typeface="+mn-ea"/>
                <a:cs typeface="+mn-cs"/>
              </a:rPr>
              <a:t>4. Quarto piano: gli apprendimenti superiori divergenti</a:t>
            </a:r>
          </a:p>
          <a:p>
            <a:r>
              <a:rPr lang="it-IT" sz="1200" b="1" i="0" u="none" strike="noStrike" kern="1200" baseline="0" dirty="0">
                <a:solidFill>
                  <a:schemeClr val="tx1"/>
                </a:solidFill>
                <a:latin typeface="+mn-lt"/>
                <a:ea typeface="+mn-ea"/>
                <a:cs typeface="+mn-cs"/>
              </a:rPr>
              <a:t>Acquisire la capacità di «scoprire» aspetti cognitivi ancora inediti e di «inventare » più soluzioni per una stessa questione cognitiva</a:t>
            </a:r>
            <a:r>
              <a:rPr lang="it-IT" sz="1200" b="0" i="0" u="none" strike="noStrike" kern="1200" baseline="0" dirty="0">
                <a:solidFill>
                  <a:schemeClr val="tx1"/>
                </a:solidFill>
                <a:latin typeface="+mn-lt"/>
                <a:ea typeface="+mn-ea"/>
                <a:cs typeface="+mn-cs"/>
              </a:rPr>
              <a:t>. Come dire, al quarto piano (l'attico) dell'edificio disciplinare si imparano le formae mentis che accendono le lampadine del pensiero (tendenzialmente fantacognitive) di nome </a:t>
            </a:r>
            <a:r>
              <a:rPr lang="it-IT" sz="1200" b="0" i="1" u="none" strike="noStrike" kern="1200" baseline="0" dirty="0">
                <a:solidFill>
                  <a:schemeClr val="tx1"/>
                </a:solidFill>
                <a:latin typeface="+mn-lt"/>
                <a:ea typeface="+mn-ea"/>
                <a:cs typeface="+mn-cs"/>
              </a:rPr>
              <a:t>intuizione, invenzione e creatività</a:t>
            </a:r>
            <a:r>
              <a:rPr lang="it-IT" sz="1200" b="0" i="0" u="none" strike="noStrike" kern="1200" baseline="0" dirty="0">
                <a:solidFill>
                  <a:schemeClr val="tx1"/>
                </a:solidFill>
                <a:latin typeface="+mn-lt"/>
                <a:ea typeface="+mn-ea"/>
                <a:cs typeface="+mn-cs"/>
              </a:rPr>
              <a:t>.</a:t>
            </a:r>
          </a:p>
          <a:p>
            <a:endParaRPr lang="it-IT" sz="1200" b="1" i="0" u="none" strike="noStrike" kern="1200" baseline="0" dirty="0">
              <a:solidFill>
                <a:schemeClr val="tx1"/>
              </a:solidFill>
              <a:latin typeface="+mn-lt"/>
              <a:ea typeface="+mn-ea"/>
              <a:cs typeface="+mn-cs"/>
            </a:endParaRPr>
          </a:p>
          <a:p>
            <a:r>
              <a:rPr lang="it-IT" sz="1200" b="1" i="0" u="none" strike="noStrike" kern="1200" baseline="0" dirty="0">
                <a:solidFill>
                  <a:schemeClr val="tx1"/>
                </a:solidFill>
                <a:latin typeface="+mn-lt"/>
                <a:ea typeface="+mn-ea"/>
                <a:cs typeface="+mn-cs"/>
              </a:rPr>
              <a:t>CONOSCENZA</a:t>
            </a:r>
          </a:p>
          <a:p>
            <a:r>
              <a:rPr lang="it-IT" sz="1200" b="0" i="0" u="none" strike="noStrike" kern="1200" baseline="0" dirty="0">
                <a:solidFill>
                  <a:schemeClr val="tx1"/>
                </a:solidFill>
                <a:latin typeface="+mn-lt"/>
                <a:ea typeface="+mn-ea"/>
                <a:cs typeface="+mn-cs"/>
              </a:rPr>
              <a:t>Capacità di richiamare informazioni e dati precedentemente memorizzati a prescindere se l’allievo abbia o no compreso effettivamente il loro significato</a:t>
            </a:r>
          </a:p>
          <a:p>
            <a:r>
              <a:rPr lang="it-IT" sz="1200" b="0" i="0" u="none" strike="noStrike" kern="1200" baseline="0" dirty="0">
                <a:solidFill>
                  <a:schemeClr val="tx1"/>
                </a:solidFill>
                <a:latin typeface="+mn-lt"/>
                <a:ea typeface="+mn-ea"/>
                <a:cs typeface="+mn-cs"/>
              </a:rPr>
              <a:t>Esempio: l’allievo conosce la data di un particolare evento</a:t>
            </a:r>
          </a:p>
          <a:p>
            <a:r>
              <a:rPr lang="it-IT" sz="1200" b="1" i="0" u="none" strike="noStrike" kern="1200" baseline="0" dirty="0">
                <a:solidFill>
                  <a:schemeClr val="tx1"/>
                </a:solidFill>
                <a:latin typeface="+mn-lt"/>
                <a:ea typeface="+mn-ea"/>
                <a:cs typeface="+mn-cs"/>
              </a:rPr>
              <a:t>COMPRENSIONE</a:t>
            </a:r>
          </a:p>
          <a:p>
            <a:r>
              <a:rPr lang="it-IT" sz="1200" b="0" i="0" u="none" strike="noStrike" kern="1200" baseline="0" dirty="0">
                <a:solidFill>
                  <a:schemeClr val="tx1"/>
                </a:solidFill>
                <a:latin typeface="+mn-lt"/>
                <a:ea typeface="+mn-ea"/>
                <a:cs typeface="+mn-cs"/>
              </a:rPr>
              <a:t>Capacità di cogliere il significato di una conoscenza e saperla esprimere in una forma diversa da quella in cui è stata acquisita.</a:t>
            </a:r>
          </a:p>
          <a:p>
            <a:r>
              <a:rPr lang="it-IT" sz="1200" b="0" i="0" u="none" strike="noStrike" kern="1200" baseline="0" dirty="0">
                <a:solidFill>
                  <a:schemeClr val="tx1"/>
                </a:solidFill>
                <a:latin typeface="+mn-lt"/>
                <a:ea typeface="+mn-ea"/>
                <a:cs typeface="+mn-cs"/>
              </a:rPr>
              <a:t>Esempio: saper tradurre l’enunciazione di un teorema dalla forma verbale a quella simbolica o viceversa.</a:t>
            </a:r>
          </a:p>
          <a:p>
            <a:r>
              <a:rPr lang="it-IT" sz="1200" b="1" i="0" u="none" strike="noStrike" kern="1200" baseline="0" dirty="0">
                <a:solidFill>
                  <a:schemeClr val="tx1"/>
                </a:solidFill>
                <a:latin typeface="+mn-lt"/>
                <a:ea typeface="+mn-ea"/>
                <a:cs typeface="+mn-cs"/>
              </a:rPr>
              <a:t>APPLICAZIONE</a:t>
            </a:r>
          </a:p>
          <a:p>
            <a:r>
              <a:rPr lang="it-IT" sz="1200" b="0" i="0" u="none" strike="noStrike" kern="1200" baseline="0" dirty="0">
                <a:solidFill>
                  <a:schemeClr val="tx1"/>
                </a:solidFill>
                <a:latin typeface="+mn-lt"/>
                <a:ea typeface="+mn-ea"/>
                <a:cs typeface="+mn-cs"/>
              </a:rPr>
              <a:t>Capacità di impiegare nozioni e concetti conosciuti per risolvere problemi nuovi</a:t>
            </a:r>
          </a:p>
          <a:p>
            <a:r>
              <a:rPr lang="it-IT" sz="1200" b="1" i="0" u="none" strike="noStrike" kern="1200" baseline="0" dirty="0">
                <a:solidFill>
                  <a:schemeClr val="tx1"/>
                </a:solidFill>
                <a:latin typeface="+mn-lt"/>
                <a:ea typeface="+mn-ea"/>
                <a:cs typeface="+mn-cs"/>
              </a:rPr>
              <a:t>ANALISI</a:t>
            </a:r>
          </a:p>
          <a:p>
            <a:r>
              <a:rPr lang="it-IT" sz="1200" b="0" i="0" u="none" strike="noStrike" kern="1200" baseline="0" dirty="0">
                <a:solidFill>
                  <a:schemeClr val="tx1"/>
                </a:solidFill>
                <a:latin typeface="+mn-lt"/>
                <a:ea typeface="+mn-ea"/>
                <a:cs typeface="+mn-cs"/>
              </a:rPr>
              <a:t>Capacità di scomporre in elementi un problema o un discorso, per evidenziarne le parti costitutive e per individuare le relazioni che intercorrono tra le parti</a:t>
            </a:r>
          </a:p>
          <a:p>
            <a:r>
              <a:rPr lang="it-IT" sz="1200" b="1" i="0" u="none" strike="noStrike" kern="1200" baseline="0" dirty="0">
                <a:solidFill>
                  <a:schemeClr val="tx1"/>
                </a:solidFill>
                <a:latin typeface="+mn-lt"/>
                <a:ea typeface="+mn-ea"/>
                <a:cs typeface="+mn-cs"/>
              </a:rPr>
              <a:t>SINTESI</a:t>
            </a:r>
          </a:p>
          <a:p>
            <a:r>
              <a:rPr lang="it-IT" sz="1200" b="0" i="0" u="none" strike="noStrike" kern="1200" baseline="0" dirty="0">
                <a:solidFill>
                  <a:schemeClr val="tx1"/>
                </a:solidFill>
                <a:latin typeface="+mn-lt"/>
                <a:ea typeface="+mn-ea"/>
                <a:cs typeface="+mn-cs"/>
              </a:rPr>
              <a:t>Capacità di riunire elementi differenti di conoscenza per formare una nuova struttura unitaria organizzata.</a:t>
            </a:r>
          </a:p>
          <a:p>
            <a:r>
              <a:rPr lang="it-IT" sz="1200" b="0" i="0" u="none" strike="noStrike" kern="1200" baseline="0" dirty="0">
                <a:solidFill>
                  <a:schemeClr val="tx1"/>
                </a:solidFill>
                <a:latin typeface="+mn-lt"/>
                <a:ea typeface="+mn-ea"/>
                <a:cs typeface="+mn-cs"/>
              </a:rPr>
              <a:t>Esempio: realizzazione di un elaborato scritto</a:t>
            </a:r>
          </a:p>
          <a:p>
            <a:r>
              <a:rPr lang="it-IT" sz="1200" b="1" i="0" u="none" strike="noStrike" kern="1200" baseline="0" dirty="0">
                <a:solidFill>
                  <a:schemeClr val="tx1"/>
                </a:solidFill>
                <a:latin typeface="+mn-lt"/>
                <a:ea typeface="+mn-ea"/>
                <a:cs typeface="+mn-cs"/>
              </a:rPr>
              <a:t>VALUTAZIONE</a:t>
            </a:r>
          </a:p>
          <a:p>
            <a:r>
              <a:rPr lang="it-IT" sz="1200" b="0" i="0" u="none" strike="noStrike" kern="1200" baseline="0" dirty="0">
                <a:solidFill>
                  <a:schemeClr val="tx1"/>
                </a:solidFill>
                <a:latin typeface="+mn-lt"/>
                <a:ea typeface="+mn-ea"/>
                <a:cs typeface="+mn-cs"/>
              </a:rPr>
              <a:t>Capacità di formulare giudizi di valore esplicitando in base all’evidenza interna (es. giudicare un’opera d’arte basandoli sulle sue caratteristiche proprie</a:t>
            </a:r>
          </a:p>
          <a:p>
            <a:r>
              <a:rPr lang="it-IT" sz="1200" b="0" i="0" u="none" strike="noStrike" kern="1200" baseline="0" dirty="0">
                <a:solidFill>
                  <a:schemeClr val="tx1"/>
                </a:solidFill>
                <a:latin typeface="+mn-lt"/>
                <a:ea typeface="+mn-ea"/>
                <a:cs typeface="+mn-cs"/>
              </a:rPr>
              <a:t>osservabili) o in base a criteri esterni (es. il valore dell’opera d’arte è determinato dalla sua collocazione in una corrente artistica, in un periodo storico, ecc.).</a:t>
            </a:r>
          </a:p>
        </p:txBody>
      </p:sp>
      <p:sp>
        <p:nvSpPr>
          <p:cNvPr id="4" name="Segnaposto numero diapositiva 3"/>
          <p:cNvSpPr>
            <a:spLocks noGrp="1"/>
          </p:cNvSpPr>
          <p:nvPr>
            <p:ph type="sldNum" sz="quarter" idx="10"/>
          </p:nvPr>
        </p:nvSpPr>
        <p:spPr/>
        <p:txBody>
          <a:bodyPr/>
          <a:lstStyle/>
          <a:p>
            <a:fld id="{5948DEA6-3FF1-4CC5-A42B-5D1C1A51C53C}" type="slidenum">
              <a:rPr lang="it-IT" smtClean="0"/>
              <a:pPr/>
              <a:t>28</a:t>
            </a:fld>
            <a:endParaRPr lang="it-IT" dirty="0"/>
          </a:p>
        </p:txBody>
      </p:sp>
    </p:spTree>
    <p:extLst>
      <p:ext uri="{BB962C8B-B14F-4D97-AF65-F5344CB8AC3E}">
        <p14:creationId xmlns:p14="http://schemas.microsoft.com/office/powerpoint/2010/main" val="376397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8F63F25-2357-458F-B90D-4CB0B6F780C0}" type="slidenum">
              <a:rPr lang="it-IT" smtClean="0"/>
              <a:pPr/>
              <a:t>34</a:t>
            </a:fld>
            <a:endParaRPr lang="it-IT" dirty="0"/>
          </a:p>
        </p:txBody>
      </p:sp>
    </p:spTree>
    <p:extLst>
      <p:ext uri="{BB962C8B-B14F-4D97-AF65-F5344CB8AC3E}">
        <p14:creationId xmlns:p14="http://schemas.microsoft.com/office/powerpoint/2010/main" val="2865326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Banchi con sedili in n. sufficiente</a:t>
            </a:r>
            <a:r>
              <a:rPr lang="it-IT" baseline="0" dirty="0" smtClean="0"/>
              <a:t> per tutti</a:t>
            </a:r>
          </a:p>
          <a:p>
            <a:r>
              <a:rPr lang="it-IT" baseline="0" dirty="0" smtClean="0"/>
              <a:t>Tavola con cassetto a chiave e seggiola per il maestro</a:t>
            </a:r>
          </a:p>
          <a:p>
            <a:r>
              <a:rPr lang="it-IT" baseline="0" dirty="0" smtClean="0"/>
              <a:t>Armadio chiuso a chiave per riporre libri, scritti </a:t>
            </a:r>
          </a:p>
          <a:p>
            <a:r>
              <a:rPr lang="it-IT" baseline="0" dirty="0" smtClean="0"/>
              <a:t>Calamaio per i maestro e calamai per gli allievi</a:t>
            </a:r>
          </a:p>
          <a:p>
            <a:r>
              <a:rPr lang="it-IT" baseline="0" dirty="0" smtClean="0"/>
              <a:t>Quadro con le unità di misura del sistema metrico decimale</a:t>
            </a:r>
          </a:p>
          <a:p>
            <a:r>
              <a:rPr lang="it-IT" baseline="0" dirty="0" smtClean="0"/>
              <a:t>Cartellone e sillabario</a:t>
            </a:r>
          </a:p>
          <a:p>
            <a:r>
              <a:rPr lang="it-IT" i="1" baseline="0" dirty="0" smtClean="0"/>
              <a:t>Secondaria</a:t>
            </a:r>
            <a:r>
              <a:rPr lang="it-IT" baseline="0" dirty="0" smtClean="0"/>
              <a:t> </a:t>
            </a:r>
          </a:p>
          <a:p>
            <a:r>
              <a:rPr lang="it-IT" baseline="0" dirty="0" smtClean="0"/>
              <a:t>Mappamondo e carte</a:t>
            </a:r>
          </a:p>
          <a:p>
            <a:r>
              <a:rPr lang="it-IT" baseline="0" dirty="0" smtClean="0"/>
              <a:t>Tavole di scienze</a:t>
            </a:r>
          </a:p>
          <a:p>
            <a:r>
              <a:rPr lang="it-IT" baseline="0" dirty="0" smtClean="0"/>
              <a:t>Modelli in rilievo dei principali solidi geometrici</a:t>
            </a:r>
          </a:p>
          <a:p>
            <a:r>
              <a:rPr lang="it-IT" baseline="0" dirty="0" smtClean="0"/>
              <a:t>Ritratto del Re</a:t>
            </a:r>
          </a:p>
          <a:p>
            <a:r>
              <a:rPr lang="it-IT" dirty="0" smtClean="0"/>
              <a:t>Crocifisso</a:t>
            </a:r>
            <a:endParaRPr lang="it-IT" dirty="0"/>
          </a:p>
        </p:txBody>
      </p:sp>
      <p:sp>
        <p:nvSpPr>
          <p:cNvPr id="4" name="Segnaposto numero diapositiva 3"/>
          <p:cNvSpPr>
            <a:spLocks noGrp="1"/>
          </p:cNvSpPr>
          <p:nvPr>
            <p:ph type="sldNum" sz="quarter" idx="10"/>
          </p:nvPr>
        </p:nvSpPr>
        <p:spPr/>
        <p:txBody>
          <a:bodyPr/>
          <a:lstStyle/>
          <a:p>
            <a:fld id="{98F63F25-2357-458F-B90D-4CB0B6F780C0}" type="slidenum">
              <a:rPr lang="it-IT" smtClean="0"/>
              <a:pPr/>
              <a:t>35</a:t>
            </a:fld>
            <a:endParaRPr lang="it-IT" dirty="0"/>
          </a:p>
        </p:txBody>
      </p:sp>
    </p:spTree>
    <p:extLst>
      <p:ext uri="{BB962C8B-B14F-4D97-AF65-F5344CB8AC3E}">
        <p14:creationId xmlns:p14="http://schemas.microsoft.com/office/powerpoint/2010/main" val="286532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capacità di ascolto attivo, la capacità di comprensione delle dinamiche di gruppo e la disponibilità a mettersi in gioco devono essere piene competenze del docente.</a:t>
            </a:r>
          </a:p>
          <a:p>
            <a:r>
              <a:rPr lang="it-IT" dirty="0" smtClean="0"/>
              <a:t>ALLA BASE DELLA RELAZIONE EDUCATIVA … la</a:t>
            </a:r>
            <a:r>
              <a:rPr lang="it-IT" baseline="0" dirty="0" smtClean="0"/>
              <a:t> influenzano e condizionano</a:t>
            </a:r>
            <a:r>
              <a:rPr lang="it-IT" dirty="0" smtClean="0"/>
              <a:t> </a:t>
            </a:r>
            <a:endParaRPr lang="it-IT" dirty="0"/>
          </a:p>
        </p:txBody>
      </p:sp>
      <p:sp>
        <p:nvSpPr>
          <p:cNvPr id="4" name="Segnaposto numero diapositiva 3"/>
          <p:cNvSpPr>
            <a:spLocks noGrp="1"/>
          </p:cNvSpPr>
          <p:nvPr>
            <p:ph type="sldNum" sz="quarter" idx="10"/>
          </p:nvPr>
        </p:nvSpPr>
        <p:spPr/>
        <p:txBody>
          <a:bodyPr/>
          <a:lstStyle/>
          <a:p>
            <a:fld id="{98F63F25-2357-458F-B90D-4CB0B6F780C0}" type="slidenum">
              <a:rPr lang="it-IT" smtClean="0"/>
              <a:pPr/>
              <a:t>5</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98F63F25-2357-458F-B90D-4CB0B6F780C0}" type="slidenum">
              <a:rPr lang="it-IT" smtClean="0"/>
              <a:pPr/>
              <a:t>7</a:t>
            </a:fld>
            <a:endParaRPr lang="it-IT" dirty="0"/>
          </a:p>
        </p:txBody>
      </p:sp>
    </p:spTree>
    <p:extLst>
      <p:ext uri="{BB962C8B-B14F-4D97-AF65-F5344CB8AC3E}">
        <p14:creationId xmlns:p14="http://schemas.microsoft.com/office/powerpoint/2010/main" val="33226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pPr algn="l"/>
            <a:endParaRPr lang="it-IT" dirty="0"/>
          </a:p>
        </p:txBody>
      </p:sp>
      <p:sp>
        <p:nvSpPr>
          <p:cNvPr id="4" name="Segnaposto numero diapositiva 3"/>
          <p:cNvSpPr>
            <a:spLocks noGrp="1"/>
          </p:cNvSpPr>
          <p:nvPr>
            <p:ph type="sldNum" sz="quarter" idx="10"/>
          </p:nvPr>
        </p:nvSpPr>
        <p:spPr/>
        <p:txBody>
          <a:bodyPr/>
          <a:lstStyle/>
          <a:p>
            <a:fld id="{98F63F25-2357-458F-B90D-4CB0B6F780C0}" type="slidenum">
              <a:rPr lang="it-IT" smtClean="0"/>
              <a:pPr/>
              <a:t>8</a:t>
            </a:fld>
            <a:endParaRPr lang="it-IT" dirty="0"/>
          </a:p>
        </p:txBody>
      </p:sp>
    </p:spTree>
    <p:extLst>
      <p:ext uri="{BB962C8B-B14F-4D97-AF65-F5344CB8AC3E}">
        <p14:creationId xmlns:p14="http://schemas.microsoft.com/office/powerpoint/2010/main" val="124187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BC16BB1-F31B-488A-9527-3C31ED76F48E}" type="slidenum">
              <a:rPr lang="it-IT" smtClean="0"/>
              <a:pPr/>
              <a:t>9</a:t>
            </a:fld>
            <a:endParaRPr lang="it-IT" dirty="0"/>
          </a:p>
        </p:txBody>
      </p:sp>
    </p:spTree>
    <p:extLst>
      <p:ext uri="{BB962C8B-B14F-4D97-AF65-F5344CB8AC3E}">
        <p14:creationId xmlns:p14="http://schemas.microsoft.com/office/powerpoint/2010/main" val="82699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47500" lnSpcReduction="20000"/>
          </a:bodyPr>
          <a:lstStyle/>
          <a:p>
            <a:pPr marL="0" indent="0" algn="just">
              <a:buClr>
                <a:srgbClr val="0099FF"/>
              </a:buClr>
              <a:buFont typeface="Wingdings" panose="05000000000000000000" pitchFamily="2" charset="2"/>
              <a:buNone/>
            </a:pPr>
            <a:endParaRPr lang="it-IT" sz="1200" dirty="0">
              <a:solidFill>
                <a:schemeClr val="tx1"/>
              </a:solidFill>
            </a:endParaRPr>
          </a:p>
        </p:txBody>
      </p:sp>
      <p:sp>
        <p:nvSpPr>
          <p:cNvPr id="4" name="Segnaposto numero diapositiva 3"/>
          <p:cNvSpPr>
            <a:spLocks noGrp="1"/>
          </p:cNvSpPr>
          <p:nvPr>
            <p:ph type="sldNum" sz="quarter" idx="10"/>
          </p:nvPr>
        </p:nvSpPr>
        <p:spPr/>
        <p:txBody>
          <a:bodyPr/>
          <a:lstStyle/>
          <a:p>
            <a:fld id="{98F63F25-2357-458F-B90D-4CB0B6F780C0}" type="slidenum">
              <a:rPr lang="it-IT" smtClean="0"/>
              <a:pPr/>
              <a:t>13</a:t>
            </a:fld>
            <a:endParaRPr lang="it-IT" dirty="0"/>
          </a:p>
        </p:txBody>
      </p:sp>
    </p:spTree>
    <p:extLst>
      <p:ext uri="{BB962C8B-B14F-4D97-AF65-F5344CB8AC3E}">
        <p14:creationId xmlns:p14="http://schemas.microsoft.com/office/powerpoint/2010/main" val="52712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it-IT" dirty="0"/>
          </a:p>
        </p:txBody>
      </p:sp>
      <p:sp>
        <p:nvSpPr>
          <p:cNvPr id="4" name="Segnaposto numero diapositiva 3"/>
          <p:cNvSpPr>
            <a:spLocks noGrp="1"/>
          </p:cNvSpPr>
          <p:nvPr>
            <p:ph type="sldNum" sz="quarter" idx="10"/>
          </p:nvPr>
        </p:nvSpPr>
        <p:spPr/>
        <p:txBody>
          <a:bodyPr/>
          <a:lstStyle/>
          <a:p>
            <a:fld id="{F2BCAB36-F7CF-463A-B0A0-288BDE9236AB}" type="slidenum">
              <a:rPr lang="it-IT" smtClean="0"/>
              <a:pPr/>
              <a:t>16</a:t>
            </a:fld>
            <a:endParaRPr lang="it-IT" dirty="0"/>
          </a:p>
        </p:txBody>
      </p:sp>
    </p:spTree>
    <p:extLst>
      <p:ext uri="{BB962C8B-B14F-4D97-AF65-F5344CB8AC3E}">
        <p14:creationId xmlns:p14="http://schemas.microsoft.com/office/powerpoint/2010/main" val="309203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2BCAB36-F7CF-463A-B0A0-288BDE9236AB}" type="slidenum">
              <a:rPr lang="it-IT" smtClean="0"/>
              <a:pPr/>
              <a:t>17</a:t>
            </a:fld>
            <a:endParaRPr lang="it-IT" dirty="0"/>
          </a:p>
        </p:txBody>
      </p:sp>
    </p:spTree>
    <p:extLst>
      <p:ext uri="{BB962C8B-B14F-4D97-AF65-F5344CB8AC3E}">
        <p14:creationId xmlns:p14="http://schemas.microsoft.com/office/powerpoint/2010/main" val="1642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2BCAB36-F7CF-463A-B0A0-288BDE9236AB}" type="slidenum">
              <a:rPr lang="it-IT" smtClean="0"/>
              <a:pPr/>
              <a:t>18</a:t>
            </a:fld>
            <a:endParaRPr lang="it-IT" dirty="0"/>
          </a:p>
        </p:txBody>
      </p:sp>
    </p:spTree>
    <p:extLst>
      <p:ext uri="{BB962C8B-B14F-4D97-AF65-F5344CB8AC3E}">
        <p14:creationId xmlns:p14="http://schemas.microsoft.com/office/powerpoint/2010/main" val="346222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B6C8D37-3F1F-48D7-996D-015C1DAC7E0D}" type="datetime1">
              <a:rPr lang="it-IT" smtClean="0"/>
              <a:pPr/>
              <a:t>08/10/2018</a:t>
            </a:fld>
            <a:endParaRPr lang="it-IT"/>
          </a:p>
        </p:txBody>
      </p:sp>
      <p:sp>
        <p:nvSpPr>
          <p:cNvPr id="5" name="Segnaposto piè di pagina 4"/>
          <p:cNvSpPr>
            <a:spLocks noGrp="1"/>
          </p:cNvSpPr>
          <p:nvPr>
            <p:ph type="ftr" sz="quarter" idx="11"/>
          </p:nvPr>
        </p:nvSpPr>
        <p:spPr/>
        <p:txBody>
          <a:bodyPr/>
          <a:lstStyle/>
          <a:p>
            <a:r>
              <a:rPr lang="it-IT"/>
              <a:t>Antonia Carlini</a:t>
            </a:r>
          </a:p>
        </p:txBody>
      </p:sp>
      <p:sp>
        <p:nvSpPr>
          <p:cNvPr id="6" name="Segnaposto numero diapositiva 5"/>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41626F4-3E89-4A37-9F17-971D0B8FB14C}" type="datetime1">
              <a:rPr lang="it-IT" smtClean="0"/>
              <a:pPr/>
              <a:t>08/10/2018</a:t>
            </a:fld>
            <a:endParaRPr lang="it-IT"/>
          </a:p>
        </p:txBody>
      </p:sp>
      <p:sp>
        <p:nvSpPr>
          <p:cNvPr id="5" name="Segnaposto piè di pagina 4"/>
          <p:cNvSpPr>
            <a:spLocks noGrp="1"/>
          </p:cNvSpPr>
          <p:nvPr>
            <p:ph type="ftr" sz="quarter" idx="11"/>
          </p:nvPr>
        </p:nvSpPr>
        <p:spPr/>
        <p:txBody>
          <a:bodyPr/>
          <a:lstStyle/>
          <a:p>
            <a:r>
              <a:rPr lang="it-IT"/>
              <a:t>Antonia Carlini</a:t>
            </a:r>
          </a:p>
        </p:txBody>
      </p:sp>
      <p:sp>
        <p:nvSpPr>
          <p:cNvPr id="6" name="Segnaposto numero diapositiva 5"/>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8CE9B6F-2FB1-42AE-A76B-FAF3E5F48D2D}" type="datetime1">
              <a:rPr lang="it-IT" smtClean="0"/>
              <a:pPr/>
              <a:t>08/10/2018</a:t>
            </a:fld>
            <a:endParaRPr lang="it-IT"/>
          </a:p>
        </p:txBody>
      </p:sp>
      <p:sp>
        <p:nvSpPr>
          <p:cNvPr id="5" name="Segnaposto piè di pagina 4"/>
          <p:cNvSpPr>
            <a:spLocks noGrp="1"/>
          </p:cNvSpPr>
          <p:nvPr>
            <p:ph type="ftr" sz="quarter" idx="11"/>
          </p:nvPr>
        </p:nvSpPr>
        <p:spPr/>
        <p:txBody>
          <a:bodyPr/>
          <a:lstStyle/>
          <a:p>
            <a:r>
              <a:rPr lang="it-IT"/>
              <a:t>Antonia Carlini</a:t>
            </a:r>
          </a:p>
        </p:txBody>
      </p:sp>
      <p:sp>
        <p:nvSpPr>
          <p:cNvPr id="6" name="Segnaposto numero diapositiva 5"/>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3EF2FA9-5C9B-4932-AFBF-3952D148FE30}" type="datetime1">
              <a:rPr lang="it-IT" smtClean="0"/>
              <a:pPr/>
              <a:t>08/10/2018</a:t>
            </a:fld>
            <a:endParaRPr lang="it-IT"/>
          </a:p>
        </p:txBody>
      </p:sp>
      <p:sp>
        <p:nvSpPr>
          <p:cNvPr id="5" name="Segnaposto piè di pagina 4"/>
          <p:cNvSpPr>
            <a:spLocks noGrp="1"/>
          </p:cNvSpPr>
          <p:nvPr>
            <p:ph type="ftr" sz="quarter" idx="11"/>
          </p:nvPr>
        </p:nvSpPr>
        <p:spPr/>
        <p:txBody>
          <a:bodyPr/>
          <a:lstStyle/>
          <a:p>
            <a:r>
              <a:rPr lang="it-IT"/>
              <a:t>Antonia Carlini</a:t>
            </a:r>
          </a:p>
        </p:txBody>
      </p:sp>
      <p:sp>
        <p:nvSpPr>
          <p:cNvPr id="6" name="Segnaposto numero diapositiva 5"/>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6851916-90EC-470C-AB1D-307DB5B76173}" type="datetime1">
              <a:rPr lang="it-IT" smtClean="0"/>
              <a:pPr/>
              <a:t>08/10/2018</a:t>
            </a:fld>
            <a:endParaRPr lang="it-IT"/>
          </a:p>
        </p:txBody>
      </p:sp>
      <p:sp>
        <p:nvSpPr>
          <p:cNvPr id="5" name="Segnaposto piè di pagina 4"/>
          <p:cNvSpPr>
            <a:spLocks noGrp="1"/>
          </p:cNvSpPr>
          <p:nvPr>
            <p:ph type="ftr" sz="quarter" idx="11"/>
          </p:nvPr>
        </p:nvSpPr>
        <p:spPr/>
        <p:txBody>
          <a:bodyPr/>
          <a:lstStyle/>
          <a:p>
            <a:r>
              <a:rPr lang="it-IT"/>
              <a:t>Antonia Carlini</a:t>
            </a:r>
          </a:p>
        </p:txBody>
      </p:sp>
      <p:sp>
        <p:nvSpPr>
          <p:cNvPr id="6" name="Segnaposto numero diapositiva 5"/>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66AAA3B-28D5-4125-989D-0B607B789BC8}" type="datetime1">
              <a:rPr lang="it-IT" smtClean="0"/>
              <a:pPr/>
              <a:t>08/10/2018</a:t>
            </a:fld>
            <a:endParaRPr lang="it-IT"/>
          </a:p>
        </p:txBody>
      </p:sp>
      <p:sp>
        <p:nvSpPr>
          <p:cNvPr id="6" name="Segnaposto piè di pagina 5"/>
          <p:cNvSpPr>
            <a:spLocks noGrp="1"/>
          </p:cNvSpPr>
          <p:nvPr>
            <p:ph type="ftr" sz="quarter" idx="11"/>
          </p:nvPr>
        </p:nvSpPr>
        <p:spPr/>
        <p:txBody>
          <a:bodyPr/>
          <a:lstStyle/>
          <a:p>
            <a:r>
              <a:rPr lang="it-IT"/>
              <a:t>Antonia Carlini</a:t>
            </a:r>
          </a:p>
        </p:txBody>
      </p:sp>
      <p:sp>
        <p:nvSpPr>
          <p:cNvPr id="7" name="Segnaposto numero diapositiva 6"/>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AACD5E5-DD6D-427D-B393-4F7937697B85}" type="datetime1">
              <a:rPr lang="it-IT" smtClean="0"/>
              <a:pPr/>
              <a:t>08/10/2018</a:t>
            </a:fld>
            <a:endParaRPr lang="it-IT"/>
          </a:p>
        </p:txBody>
      </p:sp>
      <p:sp>
        <p:nvSpPr>
          <p:cNvPr id="8" name="Segnaposto piè di pagina 7"/>
          <p:cNvSpPr>
            <a:spLocks noGrp="1"/>
          </p:cNvSpPr>
          <p:nvPr>
            <p:ph type="ftr" sz="quarter" idx="11"/>
          </p:nvPr>
        </p:nvSpPr>
        <p:spPr/>
        <p:txBody>
          <a:bodyPr/>
          <a:lstStyle/>
          <a:p>
            <a:r>
              <a:rPr lang="it-IT"/>
              <a:t>Antonia Carlini</a:t>
            </a:r>
          </a:p>
        </p:txBody>
      </p:sp>
      <p:sp>
        <p:nvSpPr>
          <p:cNvPr id="9" name="Segnaposto numero diapositiva 8"/>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856E766-29E5-4BE1-8634-AB8B7CB3F110}" type="datetime1">
              <a:rPr lang="it-IT" smtClean="0"/>
              <a:pPr/>
              <a:t>08/10/2018</a:t>
            </a:fld>
            <a:endParaRPr lang="it-IT"/>
          </a:p>
        </p:txBody>
      </p:sp>
      <p:sp>
        <p:nvSpPr>
          <p:cNvPr id="4" name="Segnaposto piè di pagina 3"/>
          <p:cNvSpPr>
            <a:spLocks noGrp="1"/>
          </p:cNvSpPr>
          <p:nvPr>
            <p:ph type="ftr" sz="quarter" idx="11"/>
          </p:nvPr>
        </p:nvSpPr>
        <p:spPr/>
        <p:txBody>
          <a:bodyPr/>
          <a:lstStyle/>
          <a:p>
            <a:r>
              <a:rPr lang="it-IT"/>
              <a:t>Antonia Carlini</a:t>
            </a:r>
          </a:p>
        </p:txBody>
      </p:sp>
      <p:sp>
        <p:nvSpPr>
          <p:cNvPr id="5" name="Segnaposto numero diapositiva 4"/>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3A6AC2C-1E3D-444D-AF83-B1D539DD6C2D}" type="datetime1">
              <a:rPr lang="it-IT" smtClean="0"/>
              <a:pPr/>
              <a:t>08/10/2018</a:t>
            </a:fld>
            <a:endParaRPr lang="it-IT"/>
          </a:p>
        </p:txBody>
      </p:sp>
      <p:sp>
        <p:nvSpPr>
          <p:cNvPr id="3" name="Segnaposto piè di pagina 2"/>
          <p:cNvSpPr>
            <a:spLocks noGrp="1"/>
          </p:cNvSpPr>
          <p:nvPr>
            <p:ph type="ftr" sz="quarter" idx="11"/>
          </p:nvPr>
        </p:nvSpPr>
        <p:spPr/>
        <p:txBody>
          <a:bodyPr/>
          <a:lstStyle/>
          <a:p>
            <a:r>
              <a:rPr lang="it-IT"/>
              <a:t>Antonia Carlini</a:t>
            </a:r>
          </a:p>
        </p:txBody>
      </p:sp>
      <p:sp>
        <p:nvSpPr>
          <p:cNvPr id="4" name="Segnaposto numero diapositiva 3"/>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DF33CA-EF0E-4F44-9596-2B33EEBD729B}" type="datetime1">
              <a:rPr lang="it-IT" smtClean="0"/>
              <a:pPr/>
              <a:t>08/10/2018</a:t>
            </a:fld>
            <a:endParaRPr lang="it-IT"/>
          </a:p>
        </p:txBody>
      </p:sp>
      <p:sp>
        <p:nvSpPr>
          <p:cNvPr id="6" name="Segnaposto piè di pagina 5"/>
          <p:cNvSpPr>
            <a:spLocks noGrp="1"/>
          </p:cNvSpPr>
          <p:nvPr>
            <p:ph type="ftr" sz="quarter" idx="11"/>
          </p:nvPr>
        </p:nvSpPr>
        <p:spPr/>
        <p:txBody>
          <a:bodyPr/>
          <a:lstStyle/>
          <a:p>
            <a:r>
              <a:rPr lang="it-IT"/>
              <a:t>Antonia Carlini</a:t>
            </a:r>
          </a:p>
        </p:txBody>
      </p:sp>
      <p:sp>
        <p:nvSpPr>
          <p:cNvPr id="7" name="Segnaposto numero diapositiva 6"/>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B73DAC4-4036-4076-B57B-6017C31852BB}" type="datetime1">
              <a:rPr lang="it-IT" smtClean="0"/>
              <a:pPr/>
              <a:t>08/10/2018</a:t>
            </a:fld>
            <a:endParaRPr lang="it-IT"/>
          </a:p>
        </p:txBody>
      </p:sp>
      <p:sp>
        <p:nvSpPr>
          <p:cNvPr id="6" name="Segnaposto piè di pagina 5"/>
          <p:cNvSpPr>
            <a:spLocks noGrp="1"/>
          </p:cNvSpPr>
          <p:nvPr>
            <p:ph type="ftr" sz="quarter" idx="11"/>
          </p:nvPr>
        </p:nvSpPr>
        <p:spPr/>
        <p:txBody>
          <a:bodyPr/>
          <a:lstStyle/>
          <a:p>
            <a:r>
              <a:rPr lang="it-IT"/>
              <a:t>Antonia Carlini</a:t>
            </a:r>
          </a:p>
        </p:txBody>
      </p:sp>
      <p:sp>
        <p:nvSpPr>
          <p:cNvPr id="7" name="Segnaposto numero diapositiva 6"/>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63656-C8A5-4568-B831-1E7A6F2400E4}" type="datetime1">
              <a:rPr lang="it-IT" smtClean="0"/>
              <a:pPr/>
              <a:t>08/10/2018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Antonia Carlini</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9589E-4976-4FB0-A765-DDD9500F13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ndicazioninazionali.it/J/"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isultati immagini per inclusione scolastica"/>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Rettangolo 2"/>
          <p:cNvSpPr/>
          <p:nvPr/>
        </p:nvSpPr>
        <p:spPr>
          <a:xfrm>
            <a:off x="611560" y="692696"/>
            <a:ext cx="7920880" cy="5544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it-IT" sz="5400" dirty="0" smtClean="0">
              <a:solidFill>
                <a:srgbClr val="0070C0"/>
              </a:solidFill>
              <a:latin typeface="Kristen ITC" pitchFamily="66" charset="0"/>
            </a:endParaRPr>
          </a:p>
          <a:p>
            <a:pPr algn="ctr"/>
            <a:endParaRPr lang="it-IT" sz="4400" dirty="0" smtClean="0">
              <a:solidFill>
                <a:srgbClr val="0070C0"/>
              </a:solidFill>
              <a:latin typeface="Kristen ITC" pitchFamily="66" charset="0"/>
            </a:endParaRPr>
          </a:p>
          <a:p>
            <a:pPr algn="ctr">
              <a:spcBef>
                <a:spcPts val="600"/>
              </a:spcBef>
              <a:spcAft>
                <a:spcPts val="600"/>
              </a:spcAft>
            </a:pPr>
            <a:r>
              <a:rPr lang="it-IT" sz="4400" dirty="0" smtClean="0">
                <a:solidFill>
                  <a:srgbClr val="0070C0"/>
                </a:solidFill>
                <a:latin typeface="Kristen ITC" pitchFamily="66" charset="0"/>
              </a:rPr>
              <a:t>Inclusione: facciamola bene</a:t>
            </a:r>
          </a:p>
          <a:p>
            <a:pPr algn="ctr">
              <a:spcBef>
                <a:spcPts val="600"/>
              </a:spcBef>
              <a:spcAft>
                <a:spcPts val="600"/>
              </a:spcAft>
            </a:pPr>
            <a:r>
              <a:rPr lang="it-IT" sz="5400" dirty="0" smtClean="0">
                <a:solidFill>
                  <a:srgbClr val="0099CC"/>
                </a:solidFill>
                <a:latin typeface="Arial Narrow" pitchFamily="34" charset="0"/>
              </a:rPr>
              <a:t>Andare oltre i piani didattici personalizzati </a:t>
            </a:r>
          </a:p>
          <a:p>
            <a:pPr algn="ctr">
              <a:spcBef>
                <a:spcPts val="1200"/>
              </a:spcBef>
              <a:spcAft>
                <a:spcPts val="600"/>
              </a:spcAft>
            </a:pPr>
            <a:r>
              <a:rPr lang="it-IT" sz="5400" b="1" i="1" dirty="0" smtClean="0">
                <a:solidFill>
                  <a:srgbClr val="0099CC"/>
                </a:solidFill>
                <a:latin typeface="Calibri Light" pitchFamily="34" charset="0"/>
              </a:rPr>
              <a:t>… ma verso dove?</a:t>
            </a:r>
          </a:p>
          <a:p>
            <a:pPr algn="ctr">
              <a:spcBef>
                <a:spcPts val="1200"/>
              </a:spcBef>
              <a:spcAft>
                <a:spcPts val="600"/>
              </a:spcAft>
            </a:pPr>
            <a:r>
              <a:rPr lang="it-IT" sz="2800" dirty="0" smtClean="0">
                <a:solidFill>
                  <a:srgbClr val="009999"/>
                </a:solidFill>
                <a:latin typeface="Calibri Light" pitchFamily="34" charset="0"/>
              </a:rPr>
              <a:t>Formazione docenti referenti per l’inclusione</a:t>
            </a:r>
          </a:p>
          <a:p>
            <a:pPr algn="ctr">
              <a:spcBef>
                <a:spcPts val="1200"/>
              </a:spcBef>
              <a:spcAft>
                <a:spcPts val="600"/>
              </a:spcAft>
            </a:pPr>
            <a:r>
              <a:rPr lang="it-IT" sz="2000" dirty="0" smtClean="0">
                <a:solidFill>
                  <a:schemeClr val="tx1">
                    <a:lumMod val="50000"/>
                    <a:lumOff val="50000"/>
                  </a:schemeClr>
                </a:solidFill>
                <a:latin typeface="Arial Narrow" pitchFamily="34" charset="0"/>
              </a:rPr>
              <a:t>Polo Castrovillari – Sede Montalto Uffugo (CS), 8 ottobre  2018</a:t>
            </a:r>
          </a:p>
          <a:p>
            <a:pPr algn="ctr">
              <a:spcBef>
                <a:spcPts val="1200"/>
              </a:spcBef>
              <a:spcAft>
                <a:spcPts val="600"/>
              </a:spcAft>
            </a:pPr>
            <a:endParaRPr lang="it-IT" sz="2000" dirty="0">
              <a:solidFill>
                <a:schemeClr val="tx1">
                  <a:lumMod val="50000"/>
                  <a:lumOff val="50000"/>
                </a:schemeClr>
              </a:solidFill>
              <a:latin typeface="Arial Narrow" pitchFamily="34" charset="0"/>
            </a:endParaRPr>
          </a:p>
          <a:p>
            <a:pPr algn="ctr"/>
            <a:endParaRPr lang="it-IT" sz="4000" dirty="0">
              <a:solidFill>
                <a:srgbClr val="0099CC"/>
              </a:solidFill>
            </a:endParaRPr>
          </a:p>
        </p:txBody>
      </p:sp>
      <p:sp>
        <p:nvSpPr>
          <p:cNvPr id="6" name="Segnaposto numero diapositiva 5"/>
          <p:cNvSpPr>
            <a:spLocks noGrp="1"/>
          </p:cNvSpPr>
          <p:nvPr>
            <p:ph type="sldNum" sz="quarter" idx="12"/>
          </p:nvPr>
        </p:nvSpPr>
        <p:spPr/>
        <p:txBody>
          <a:bodyPr/>
          <a:lstStyle/>
          <a:p>
            <a:fld id="{72BE197A-FEE4-4FAA-A57C-CEA106CAC469}" type="slidenum">
              <a:rPr lang="it-IT" smtClean="0"/>
              <a:pPr/>
              <a:t>1</a:t>
            </a:fld>
            <a:endParaRPr lang="it-IT" dirty="0"/>
          </a:p>
        </p:txBody>
      </p:sp>
      <p:sp>
        <p:nvSpPr>
          <p:cNvPr id="7" name="Segnaposto piè di pagina 6"/>
          <p:cNvSpPr>
            <a:spLocks noGrp="1"/>
          </p:cNvSpPr>
          <p:nvPr>
            <p:ph type="ftr" sz="quarter" idx="11"/>
          </p:nvPr>
        </p:nvSpPr>
        <p:spPr>
          <a:xfrm>
            <a:off x="3131840" y="6492875"/>
            <a:ext cx="2895600" cy="365125"/>
          </a:xfrm>
        </p:spPr>
        <p:txBody>
          <a:bodyPr/>
          <a:lstStyle/>
          <a:p>
            <a:r>
              <a:rPr lang="it-IT" dirty="0" smtClean="0">
                <a:solidFill>
                  <a:schemeClr val="bg1"/>
                </a:solidFill>
              </a:rPr>
              <a:t>Antonia Carlini</a:t>
            </a:r>
            <a:endParaRPr lang="it-IT" dirty="0">
              <a:solidFill>
                <a:schemeClr val="bg1"/>
              </a:solidFill>
            </a:endParaRPr>
          </a:p>
        </p:txBody>
      </p:sp>
    </p:spTree>
    <p:extLst>
      <p:ext uri="{BB962C8B-B14F-4D97-AF65-F5344CB8AC3E}">
        <p14:creationId xmlns:p14="http://schemas.microsoft.com/office/powerpoint/2010/main" val="229669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3214678" y="6492875"/>
            <a:ext cx="2895600" cy="365125"/>
          </a:xfrm>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10</a:t>
            </a:fld>
            <a:endParaRPr lang="it-IT" dirty="0"/>
          </a:p>
        </p:txBody>
      </p:sp>
      <p:sp>
        <p:nvSpPr>
          <p:cNvPr id="7" name="CasellaDiTesto 6"/>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pic>
        <p:nvPicPr>
          <p:cNvPr id="179202" name="Picture 2" descr="https://lodiwhittierlibrary.files.wordpress.com/2017/01/meeting.jpg"/>
          <p:cNvPicPr>
            <a:picLocks noChangeAspect="1" noChangeArrowheads="1"/>
          </p:cNvPicPr>
          <p:nvPr/>
        </p:nvPicPr>
        <p:blipFill>
          <a:blip r:embed="rId2" cstate="print"/>
          <a:srcRect/>
          <a:stretch>
            <a:fillRect/>
          </a:stretch>
        </p:blipFill>
        <p:spPr bwMode="auto">
          <a:xfrm>
            <a:off x="755576" y="2492896"/>
            <a:ext cx="7715304" cy="4143404"/>
          </a:xfrm>
          <a:prstGeom prst="rect">
            <a:avLst/>
          </a:prstGeom>
          <a:noFill/>
        </p:spPr>
      </p:pic>
      <p:sp>
        <p:nvSpPr>
          <p:cNvPr id="13" name="Rettangolo 12"/>
          <p:cNvSpPr/>
          <p:nvPr/>
        </p:nvSpPr>
        <p:spPr>
          <a:xfrm>
            <a:off x="928662" y="642918"/>
            <a:ext cx="7072362" cy="914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latin typeface="Calibri Light" pitchFamily="34" charset="0"/>
              </a:rPr>
              <a:t>Cosa fa il consiglio di classe ?</a:t>
            </a:r>
            <a:endParaRPr lang="it-IT" sz="4000" dirty="0">
              <a:latin typeface="Calibri Light" pitchFamily="34" charset="0"/>
            </a:endParaRPr>
          </a:p>
        </p:txBody>
      </p:sp>
      <p:sp>
        <p:nvSpPr>
          <p:cNvPr id="14" name="Fumetto 3 13"/>
          <p:cNvSpPr/>
          <p:nvPr/>
        </p:nvSpPr>
        <p:spPr>
          <a:xfrm>
            <a:off x="2643174" y="0"/>
            <a:ext cx="3643338" cy="2571744"/>
          </a:xfrm>
          <a:prstGeom prst="wedgeEllipseCallout">
            <a:avLst>
              <a:gd name="adj1" fmla="val -9957"/>
              <a:gd name="adj2" fmla="val 63685"/>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75000"/>
                    <a:lumOff val="25000"/>
                  </a:schemeClr>
                </a:solidFill>
                <a:latin typeface="Calibri Light" pitchFamily="34" charset="0"/>
              </a:rPr>
              <a:t>Marco non segue la lezione e a casa non si esercita</a:t>
            </a:r>
          </a:p>
        </p:txBody>
      </p:sp>
      <p:sp>
        <p:nvSpPr>
          <p:cNvPr id="15" name="Fumetto 3 14"/>
          <p:cNvSpPr/>
          <p:nvPr/>
        </p:nvSpPr>
        <p:spPr>
          <a:xfrm>
            <a:off x="4000496" y="0"/>
            <a:ext cx="3643338" cy="2571744"/>
          </a:xfrm>
          <a:prstGeom prst="wedgeEllipseCallout">
            <a:avLst>
              <a:gd name="adj1" fmla="val -7866"/>
              <a:gd name="adj2" fmla="val 63685"/>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75000"/>
                    <a:lumOff val="25000"/>
                  </a:schemeClr>
                </a:solidFill>
                <a:latin typeface="Calibri Light" pitchFamily="34" charset="0"/>
              </a:rPr>
              <a:t>Però se propongo attività in coppia … lavora</a:t>
            </a:r>
          </a:p>
        </p:txBody>
      </p:sp>
      <p:sp>
        <p:nvSpPr>
          <p:cNvPr id="16" name="Fumetto 3 15"/>
          <p:cNvSpPr/>
          <p:nvPr/>
        </p:nvSpPr>
        <p:spPr>
          <a:xfrm>
            <a:off x="0" y="285752"/>
            <a:ext cx="3643338" cy="2571744"/>
          </a:xfrm>
          <a:prstGeom prst="wedgeEllipseCallout">
            <a:avLst>
              <a:gd name="adj1" fmla="val 21834"/>
              <a:gd name="adj2" fmla="val 6072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75000"/>
                    <a:lumOff val="25000"/>
                  </a:schemeClr>
                </a:solidFill>
                <a:latin typeface="Calibri Light" pitchFamily="34" charset="0"/>
              </a:rPr>
              <a:t>Anche la restituzione del lavoro lo motiva molto …</a:t>
            </a:r>
          </a:p>
        </p:txBody>
      </p:sp>
      <p:sp>
        <p:nvSpPr>
          <p:cNvPr id="17" name="Fumetto 3 16"/>
          <p:cNvSpPr/>
          <p:nvPr/>
        </p:nvSpPr>
        <p:spPr>
          <a:xfrm>
            <a:off x="5500662" y="285728"/>
            <a:ext cx="3643338" cy="2571744"/>
          </a:xfrm>
          <a:prstGeom prst="wedgeEllipseCallout">
            <a:avLst>
              <a:gd name="adj1" fmla="val -17904"/>
              <a:gd name="adj2" fmla="val 6487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75000"/>
                    <a:lumOff val="25000"/>
                  </a:schemeClr>
                </a:solidFill>
                <a:latin typeface="Calibri Light" pitchFamily="34" charset="0"/>
              </a:rPr>
              <a:t>Specie se ha l’incarico di cercare fonti nel web!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9202"/>
                                        </p:tgtEl>
                                        <p:attrNameLst>
                                          <p:attrName>style.visibility</p:attrName>
                                        </p:attrNameLst>
                                      </p:cBhvr>
                                      <p:to>
                                        <p:strVal val="visible"/>
                                      </p:to>
                                    </p:set>
                                    <p:animEffect transition="in" filter="fade">
                                      <p:cBhvr>
                                        <p:cTn id="10" dur="2000"/>
                                        <p:tgtEl>
                                          <p:spTgt spid="17920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0"/>
                                        <p:tgtEl>
                                          <p:spTgt spid="14"/>
                                        </p:tgtEl>
                                      </p:cBhvr>
                                    </p:animEffect>
                                  </p:childTnLst>
                                </p:cTn>
                              </p:par>
                            </p:childTnLst>
                          </p:cTn>
                        </p:par>
                        <p:par>
                          <p:cTn id="15" fill="hold">
                            <p:stCondLst>
                              <p:cond delay="7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0"/>
                                        <p:tgtEl>
                                          <p:spTgt spid="15"/>
                                        </p:tgtEl>
                                      </p:cBhvr>
                                    </p:animEffect>
                                  </p:childTnLst>
                                </p:cTn>
                              </p:par>
                            </p:childTnLst>
                          </p:cTn>
                        </p:par>
                        <p:par>
                          <p:cTn id="19" fill="hold">
                            <p:stCondLst>
                              <p:cond delay="120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0"/>
                                        <p:tgtEl>
                                          <p:spTgt spid="17"/>
                                        </p:tgtEl>
                                      </p:cBhvr>
                                    </p:animEffect>
                                  </p:childTnLst>
                                </p:cTn>
                              </p:par>
                            </p:childTnLst>
                          </p:cTn>
                        </p:par>
                        <p:par>
                          <p:cTn id="23" fill="hold">
                            <p:stCondLst>
                              <p:cond delay="17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96344" y="1968831"/>
            <a:ext cx="6380112" cy="3836326"/>
          </a:xfrm>
          <a:noFill/>
        </p:spPr>
        <p:txBody>
          <a:bodyPr>
            <a:noAutofit/>
          </a:bodyPr>
          <a:lstStyle/>
          <a:p>
            <a:pPr marL="0" indent="0" algn="just">
              <a:spcBef>
                <a:spcPts val="0"/>
              </a:spcBef>
              <a:buNone/>
            </a:pPr>
            <a:r>
              <a:rPr lang="it-IT" sz="2800" dirty="0">
                <a:latin typeface="Candara" pitchFamily="34" charset="0"/>
              </a:rPr>
              <a:t> </a:t>
            </a:r>
          </a:p>
          <a:p>
            <a:pPr marL="0" indent="0" algn="just">
              <a:spcBef>
                <a:spcPts val="0"/>
              </a:spcBef>
              <a:buNone/>
            </a:pPr>
            <a:endParaRPr lang="it-IT" sz="2800" dirty="0">
              <a:latin typeface="Candara" pitchFamily="34" charset="0"/>
            </a:endParaRPr>
          </a:p>
          <a:p>
            <a:pPr marL="0" indent="0" algn="just">
              <a:spcBef>
                <a:spcPts val="0"/>
              </a:spcBef>
              <a:buNone/>
            </a:pPr>
            <a:endParaRPr lang="it-IT" sz="2800" dirty="0">
              <a:latin typeface="Candara" pitchFamily="34" charset="0"/>
            </a:endParaRPr>
          </a:p>
        </p:txBody>
      </p:sp>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Antonia Carlini</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11</a:t>
            </a:fld>
            <a:endParaRPr lang="it-IT" dirty="0"/>
          </a:p>
        </p:txBody>
      </p:sp>
      <p:sp>
        <p:nvSpPr>
          <p:cNvPr id="4" name="Segnaposto piè di pagina 3"/>
          <p:cNvSpPr>
            <a:spLocks noGrp="1"/>
          </p:cNvSpPr>
          <p:nvPr>
            <p:ph type="ftr" sz="quarter" idx="11"/>
          </p:nvPr>
        </p:nvSpPr>
        <p:spPr/>
        <p:txBody>
          <a:bodyPr/>
          <a:lstStyle/>
          <a:p>
            <a:r>
              <a:rPr lang="it-IT" dirty="0"/>
              <a:t>Antonia Carlini</a:t>
            </a:r>
          </a:p>
        </p:txBody>
      </p:sp>
      <p:sp>
        <p:nvSpPr>
          <p:cNvPr id="5" name="Rettangolo 4"/>
          <p:cNvSpPr/>
          <p:nvPr/>
        </p:nvSpPr>
        <p:spPr>
          <a:xfrm>
            <a:off x="3000364" y="2071678"/>
            <a:ext cx="5563477" cy="4154984"/>
          </a:xfrm>
          <a:prstGeom prst="rect">
            <a:avLst/>
          </a:prstGeom>
        </p:spPr>
        <p:txBody>
          <a:bodyPr wrap="square">
            <a:spAutoFit/>
          </a:bodyPr>
          <a:lstStyle/>
          <a:p>
            <a:pPr algn="ctr"/>
            <a:r>
              <a:rPr lang="it-IT" sz="4400" dirty="0" smtClean="0">
                <a:latin typeface="Calibri" pitchFamily="34" charset="0"/>
              </a:rPr>
              <a:t>Promuove un clima </a:t>
            </a:r>
            <a:r>
              <a:rPr lang="it-IT" sz="4400" dirty="0">
                <a:latin typeface="Calibri" pitchFamily="34" charset="0"/>
              </a:rPr>
              <a:t>inclusivo </a:t>
            </a:r>
          </a:p>
          <a:p>
            <a:pPr algn="ctr"/>
            <a:r>
              <a:rPr lang="it-IT" sz="4400" dirty="0">
                <a:latin typeface="Calibri" pitchFamily="34" charset="0"/>
              </a:rPr>
              <a:t>e </a:t>
            </a:r>
            <a:r>
              <a:rPr lang="it-IT" sz="4400" dirty="0" smtClean="0">
                <a:latin typeface="Calibri" pitchFamily="34" charset="0"/>
              </a:rPr>
              <a:t>prevede</a:t>
            </a:r>
            <a:endParaRPr lang="it-IT" sz="4400" dirty="0">
              <a:latin typeface="Calibri" pitchFamily="34" charset="0"/>
            </a:endParaRPr>
          </a:p>
          <a:p>
            <a:pPr algn="ctr"/>
            <a:r>
              <a:rPr lang="it-IT" sz="4400" dirty="0">
                <a:latin typeface="Calibri" pitchFamily="34" charset="0"/>
              </a:rPr>
              <a:t>obiettivi </a:t>
            </a:r>
          </a:p>
          <a:p>
            <a:pPr algn="ctr"/>
            <a:r>
              <a:rPr lang="it-IT" sz="4400" dirty="0">
                <a:latin typeface="Calibri" pitchFamily="34" charset="0"/>
              </a:rPr>
              <a:t>socio-affettivi </a:t>
            </a:r>
          </a:p>
          <a:p>
            <a:pPr algn="ctr"/>
            <a:endParaRPr lang="it-IT" sz="4400" dirty="0"/>
          </a:p>
        </p:txBody>
      </p:sp>
      <p:sp>
        <p:nvSpPr>
          <p:cNvPr id="7" name="CasellaDiTesto 6"/>
          <p:cNvSpPr txBox="1"/>
          <p:nvPr/>
        </p:nvSpPr>
        <p:spPr>
          <a:xfrm>
            <a:off x="523642" y="2463690"/>
            <a:ext cx="1454244" cy="132343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it-IT" sz="8000" b="1" i="1" dirty="0" smtClean="0">
                <a:solidFill>
                  <a:schemeClr val="bg1"/>
                </a:solidFill>
                <a:effectLst>
                  <a:outerShdw blurRad="38100" dist="38100" dir="2700000" algn="tl">
                    <a:srgbClr val="000000">
                      <a:alpha val="43137"/>
                    </a:srgbClr>
                  </a:outerShdw>
                </a:effectLst>
                <a:latin typeface="Candara" panose="020E0502030303020204" pitchFamily="34" charset="0"/>
              </a:rPr>
              <a:t>n.2</a:t>
            </a:r>
            <a:endParaRPr lang="it-IT" sz="8000" b="1" i="1"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14" name="Rettangolo 13"/>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itchFamily="34" charset="0"/>
              </a:rPr>
              <a:t>L’insegnante competente …</a:t>
            </a:r>
            <a:endParaRPr lang="it-IT" sz="4400" b="1" dirty="0">
              <a:solidFill>
                <a:schemeClr val="bg1"/>
              </a:solidFill>
              <a:latin typeface="Calibri Light" pitchFamily="34" charset="0"/>
            </a:endParaRPr>
          </a:p>
        </p:txBody>
      </p:sp>
    </p:spTree>
    <p:extLst>
      <p:ext uri="{BB962C8B-B14F-4D97-AF65-F5344CB8AC3E}">
        <p14:creationId xmlns:p14="http://schemas.microsoft.com/office/powerpoint/2010/main" val="370305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467544" y="1772816"/>
            <a:ext cx="8136904" cy="2893100"/>
          </a:xfrm>
          <a:prstGeom prst="rect">
            <a:avLst/>
          </a:prstGeom>
          <a:ln>
            <a:solidFill>
              <a:schemeClr val="bg1">
                <a:lumMod val="95000"/>
              </a:schemeClr>
            </a:solidFill>
          </a:ln>
        </p:spPr>
        <p:txBody>
          <a:bodyPr wrap="square">
            <a:spAutoFit/>
          </a:bodyPr>
          <a:lstStyle/>
          <a:p>
            <a:pPr algn="just">
              <a:spcBef>
                <a:spcPts val="600"/>
              </a:spcBef>
              <a:spcAft>
                <a:spcPts val="600"/>
              </a:spcAft>
            </a:pPr>
            <a:r>
              <a:rPr lang="it-IT" sz="2800" dirty="0"/>
              <a:t>“Per circa due terzi del tempo speso in un’aula scolastica, qualcuno parla. </a:t>
            </a:r>
          </a:p>
          <a:p>
            <a:pPr algn="just">
              <a:spcBef>
                <a:spcPts val="600"/>
              </a:spcBef>
              <a:spcAft>
                <a:spcPts val="600"/>
              </a:spcAft>
            </a:pPr>
            <a:r>
              <a:rPr lang="it-IT" sz="2800" dirty="0"/>
              <a:t>Ci sono due probabilità su tre che questa persona sia l’insegnante”. </a:t>
            </a:r>
          </a:p>
          <a:p>
            <a:pPr algn="just">
              <a:spcBef>
                <a:spcPts val="600"/>
              </a:spcBef>
              <a:spcAft>
                <a:spcPts val="600"/>
              </a:spcAft>
            </a:pPr>
            <a:endParaRPr lang="it-IT" sz="2000" dirty="0"/>
          </a:p>
          <a:p>
            <a:pPr algn="just">
              <a:spcBef>
                <a:spcPts val="600"/>
              </a:spcBef>
              <a:spcAft>
                <a:spcPts val="600"/>
              </a:spcAft>
            </a:pPr>
            <a:r>
              <a:rPr lang="it-IT" sz="2000" i="1" dirty="0">
                <a:latin typeface="Candara" pitchFamily="34" charset="0"/>
              </a:rPr>
              <a:t>Flanders (1963)</a:t>
            </a:r>
          </a:p>
        </p:txBody>
      </p:sp>
      <p:sp>
        <p:nvSpPr>
          <p:cNvPr id="10" name="Fumetto 3 9"/>
          <p:cNvSpPr/>
          <p:nvPr/>
        </p:nvSpPr>
        <p:spPr>
          <a:xfrm>
            <a:off x="395536" y="4725144"/>
            <a:ext cx="2520280" cy="1296144"/>
          </a:xfrm>
          <a:prstGeom prst="wedgeEllipseCallout">
            <a:avLst>
              <a:gd name="adj1" fmla="val -34722"/>
              <a:gd name="adj2" fmla="val 68719"/>
            </a:avLst>
          </a:prstGeom>
          <a:solidFill>
            <a:srgbClr val="FF339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a:effectLst>
                  <a:outerShdw blurRad="38100" dist="38100" dir="2700000" algn="tl">
                    <a:srgbClr val="000000">
                      <a:alpha val="43137"/>
                    </a:srgbClr>
                  </a:outerShdw>
                </a:effectLst>
                <a:latin typeface="Candara" pitchFamily="34" charset="0"/>
              </a:rPr>
              <a:t>Allora ragazzi, oggi ...</a:t>
            </a:r>
          </a:p>
        </p:txBody>
      </p:sp>
      <p:sp>
        <p:nvSpPr>
          <p:cNvPr id="11" name="Fumetto 3 10"/>
          <p:cNvSpPr/>
          <p:nvPr/>
        </p:nvSpPr>
        <p:spPr>
          <a:xfrm>
            <a:off x="3131840" y="4725144"/>
            <a:ext cx="2520280" cy="1296144"/>
          </a:xfrm>
          <a:prstGeom prst="wedgeEllipseCallout">
            <a:avLst>
              <a:gd name="adj1" fmla="val -34722"/>
              <a:gd name="adj2" fmla="val 68719"/>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a:effectLst>
                  <a:outerShdw blurRad="38100" dist="38100" dir="2700000" algn="tl">
                    <a:srgbClr val="000000">
                      <a:alpha val="43137"/>
                    </a:srgbClr>
                  </a:outerShdw>
                </a:effectLst>
                <a:latin typeface="Candara" pitchFamily="34" charset="0"/>
              </a:rPr>
              <a:t>Ricordate la regola ...</a:t>
            </a:r>
          </a:p>
        </p:txBody>
      </p:sp>
      <p:sp>
        <p:nvSpPr>
          <p:cNvPr id="12" name="Fumetto 3 11"/>
          <p:cNvSpPr/>
          <p:nvPr/>
        </p:nvSpPr>
        <p:spPr>
          <a:xfrm>
            <a:off x="5868144" y="4653136"/>
            <a:ext cx="2520280" cy="1296144"/>
          </a:xfrm>
          <a:prstGeom prst="wedgeEllipseCallout">
            <a:avLst>
              <a:gd name="adj1" fmla="val -34722"/>
              <a:gd name="adj2" fmla="val 68719"/>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a:effectLst>
                  <a:outerShdw blurRad="38100" dist="38100" dir="2700000" algn="tl">
                    <a:srgbClr val="000000">
                      <a:alpha val="43137"/>
                    </a:srgbClr>
                  </a:outerShdw>
                </a:effectLst>
                <a:latin typeface="Candara" pitchFamily="34" charset="0"/>
              </a:rPr>
              <a:t>Domani verifichiamo ...</a:t>
            </a:r>
          </a:p>
        </p:txBody>
      </p:sp>
      <p:sp>
        <p:nvSpPr>
          <p:cNvPr id="9" name="CasellaDiTesto 8"/>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12</a:t>
            </a:fld>
            <a:endParaRPr lang="it-IT" dirty="0"/>
          </a:p>
        </p:txBody>
      </p:sp>
      <p:sp>
        <p:nvSpPr>
          <p:cNvPr id="3" name="Segnaposto piè di pagina 2"/>
          <p:cNvSpPr>
            <a:spLocks noGrp="1"/>
          </p:cNvSpPr>
          <p:nvPr>
            <p:ph type="ftr" sz="quarter" idx="11"/>
          </p:nvPr>
        </p:nvSpPr>
        <p:spPr/>
        <p:txBody>
          <a:bodyPr/>
          <a:lstStyle/>
          <a:p>
            <a:r>
              <a:rPr lang="it-IT" dirty="0"/>
              <a:t>Antonia Carlini</a:t>
            </a:r>
          </a:p>
        </p:txBody>
      </p:sp>
      <p:pic>
        <p:nvPicPr>
          <p:cNvPr id="13" name="Immagin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59820"/>
            <a:ext cx="792088" cy="931253"/>
          </a:xfrm>
          <a:prstGeom prst="rect">
            <a:avLst/>
          </a:prstGeom>
        </p:spPr>
      </p:pic>
      <p:sp>
        <p:nvSpPr>
          <p:cNvPr id="14" name="Rettangolo 13"/>
          <p:cNvSpPr/>
          <p:nvPr/>
        </p:nvSpPr>
        <p:spPr>
          <a:xfrm>
            <a:off x="1259632" y="459820"/>
            <a:ext cx="7427168"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solidFill>
                  <a:schemeClr val="bg1"/>
                </a:solidFill>
                <a:latin typeface="Calibri Light" panose="020F0302020204030204" pitchFamily="34" charset="0"/>
              </a:rPr>
              <a:t>Le relazioni di classe</a:t>
            </a:r>
          </a:p>
        </p:txBody>
      </p:sp>
    </p:spTree>
    <p:extLst>
      <p:ext uri="{BB962C8B-B14F-4D97-AF65-F5344CB8AC3E}">
        <p14:creationId xmlns:p14="http://schemas.microsoft.com/office/powerpoint/2010/main" val="5150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a:t>Antonia </a:t>
            </a:r>
            <a:r>
              <a:rPr lang="it-IT" dirty="0" smtClean="0"/>
              <a:t>Carlini</a:t>
            </a:r>
            <a:endParaRPr lang="it-IT" dirty="0"/>
          </a:p>
        </p:txBody>
      </p:sp>
      <p:sp>
        <p:nvSpPr>
          <p:cNvPr id="5" name="Segnaposto numero diapositiva 4"/>
          <p:cNvSpPr>
            <a:spLocks noGrp="1"/>
          </p:cNvSpPr>
          <p:nvPr>
            <p:ph type="sldNum" sz="quarter" idx="12"/>
          </p:nvPr>
        </p:nvSpPr>
        <p:spPr/>
        <p:txBody>
          <a:bodyPr/>
          <a:lstStyle/>
          <a:p>
            <a:fld id="{C3D30DCE-DACD-4CD3-A700-6D76F4FB1AB4}" type="slidenum">
              <a:rPr lang="it-IT" smtClean="0"/>
              <a:pPr/>
              <a:t>13</a:t>
            </a:fld>
            <a:endParaRPr lang="it-IT" dirty="0"/>
          </a:p>
        </p:txBody>
      </p:sp>
      <p:sp>
        <p:nvSpPr>
          <p:cNvPr id="9" name="CasellaDiTesto 8"/>
          <p:cNvSpPr txBox="1"/>
          <p:nvPr/>
        </p:nvSpPr>
        <p:spPr>
          <a:xfrm>
            <a:off x="487067" y="1561719"/>
            <a:ext cx="8169865" cy="2400657"/>
          </a:xfrm>
          <a:prstGeom prst="rect">
            <a:avLst/>
          </a:prstGeom>
          <a:noFill/>
        </p:spPr>
        <p:txBody>
          <a:bodyPr wrap="square" rtlCol="0">
            <a:spAutoFit/>
          </a:bodyPr>
          <a:lstStyle/>
          <a:p>
            <a:pPr algn="just">
              <a:spcBef>
                <a:spcPts val="600"/>
              </a:spcBef>
            </a:pPr>
            <a:r>
              <a:rPr lang="it-IT" sz="2800" i="1" dirty="0">
                <a:latin typeface="Candara" panose="020E0502030303020204" pitchFamily="34" charset="0"/>
              </a:rPr>
              <a:t>… pensato e strutturato intenzionalmente </a:t>
            </a:r>
          </a:p>
          <a:p>
            <a:pPr marL="457200" indent="-457200" algn="just">
              <a:spcBef>
                <a:spcPts val="600"/>
              </a:spcBef>
              <a:buClr>
                <a:srgbClr val="00B0F0"/>
              </a:buClr>
              <a:buFont typeface="Arial" panose="020B0604020202020204" pitchFamily="34" charset="0"/>
              <a:buChar char="•"/>
            </a:pPr>
            <a:r>
              <a:rPr lang="it-IT" sz="2800" dirty="0"/>
              <a:t>come spazio di relazioni e di affetti (connessioni emotive, clima della classe, dinamiche e interdipendenze, reti …)</a:t>
            </a:r>
          </a:p>
          <a:p>
            <a:pPr marL="457200" indent="-457200" algn="just">
              <a:spcBef>
                <a:spcPts val="600"/>
              </a:spcBef>
              <a:buClr>
                <a:srgbClr val="00B0F0"/>
              </a:buClr>
              <a:buFont typeface="Arial" panose="020B0604020202020204" pitchFamily="34" charset="0"/>
              <a:buChar char="•"/>
            </a:pPr>
            <a:endParaRPr lang="it-IT" sz="2800" dirty="0"/>
          </a:p>
        </p:txBody>
      </p:sp>
      <p:sp>
        <p:nvSpPr>
          <p:cNvPr id="15" name="Rettangolo 14"/>
          <p:cNvSpPr/>
          <p:nvPr/>
        </p:nvSpPr>
        <p:spPr>
          <a:xfrm>
            <a:off x="357158" y="3907765"/>
            <a:ext cx="8216658" cy="2246769"/>
          </a:xfrm>
          <a:prstGeom prst="rect">
            <a:avLst/>
          </a:prstGeom>
          <a:solidFill>
            <a:srgbClr val="CCFFFF"/>
          </a:solidFill>
        </p:spPr>
        <p:txBody>
          <a:bodyPr wrap="square">
            <a:spAutoFit/>
          </a:bodyPr>
          <a:lstStyle/>
          <a:p>
            <a:pPr algn="just">
              <a:spcAft>
                <a:spcPts val="600"/>
              </a:spcAft>
            </a:pPr>
            <a:r>
              <a:rPr lang="it-IT" sz="2800" dirty="0">
                <a:latin typeface="Candara" pitchFamily="34" charset="0"/>
              </a:rPr>
              <a:t>“un luogo </a:t>
            </a:r>
            <a:r>
              <a:rPr lang="it-IT" sz="2800" i="1" dirty="0">
                <a:latin typeface="Candara" pitchFamily="34" charset="0"/>
              </a:rPr>
              <a:t>di cui </a:t>
            </a:r>
            <a:r>
              <a:rPr lang="it-IT" sz="2800" dirty="0">
                <a:latin typeface="Candara" pitchFamily="34" charset="0"/>
              </a:rPr>
              <a:t>ognuno fa parte e nel quale </a:t>
            </a:r>
            <a:r>
              <a:rPr lang="it-IT" sz="2800" i="1" dirty="0">
                <a:latin typeface="Candara" pitchFamily="34" charset="0"/>
              </a:rPr>
              <a:t>ci si prende cura di ciascuno</a:t>
            </a:r>
            <a:r>
              <a:rPr lang="it-IT" sz="2800" dirty="0">
                <a:latin typeface="Candara" pitchFamily="34" charset="0"/>
              </a:rPr>
              <a:t>, dove ogni studente </a:t>
            </a:r>
            <a:r>
              <a:rPr lang="it-IT" sz="2800" i="1" dirty="0">
                <a:latin typeface="Candara" pitchFamily="34" charset="0"/>
              </a:rPr>
              <a:t>sperimenta il senso della stima e del rispetto</a:t>
            </a:r>
            <a:r>
              <a:rPr lang="it-IT" sz="2800" dirty="0">
                <a:latin typeface="Candara" pitchFamily="34" charset="0"/>
              </a:rPr>
              <a:t>, </a:t>
            </a:r>
            <a:r>
              <a:rPr lang="it-IT" sz="2800" i="1" dirty="0">
                <a:latin typeface="Candara" pitchFamily="34" charset="0"/>
              </a:rPr>
              <a:t>riceve il sostegno</a:t>
            </a:r>
            <a:r>
              <a:rPr lang="it-IT" sz="2800" dirty="0">
                <a:latin typeface="Candara" pitchFamily="34" charset="0"/>
              </a:rPr>
              <a:t> di cui ha bisogno e </a:t>
            </a:r>
            <a:r>
              <a:rPr lang="it-IT" sz="2800" i="1" dirty="0">
                <a:latin typeface="Candara" pitchFamily="34" charset="0"/>
              </a:rPr>
              <a:t>può dare il suo contributo</a:t>
            </a:r>
            <a:r>
              <a:rPr lang="it-IT" sz="2800" dirty="0">
                <a:latin typeface="Candara" pitchFamily="34" charset="0"/>
              </a:rPr>
              <a:t>” </a:t>
            </a:r>
          </a:p>
        </p:txBody>
      </p:sp>
      <p:sp>
        <p:nvSpPr>
          <p:cNvPr id="18" name="CasellaDiTesto 17"/>
          <p:cNvSpPr txBox="1"/>
          <p:nvPr/>
        </p:nvSpPr>
        <p:spPr>
          <a:xfrm>
            <a:off x="4596812" y="5936581"/>
            <a:ext cx="3912776" cy="276999"/>
          </a:xfrm>
          <a:prstGeom prst="rect">
            <a:avLst/>
          </a:prstGeom>
          <a:noFill/>
        </p:spPr>
        <p:txBody>
          <a:bodyPr wrap="square" rtlCol="0">
            <a:spAutoFit/>
          </a:bodyPr>
          <a:lstStyle/>
          <a:p>
            <a:r>
              <a:rPr lang="en-US" sz="1200" dirty="0"/>
              <a:t>Nel Noddings, N. (1992). The Challenge to Care in Schools.</a:t>
            </a:r>
            <a:endParaRPr lang="it-IT" sz="1200" dirty="0">
              <a:latin typeface="Candara" pitchFamily="34" charset="0"/>
            </a:endParaRPr>
          </a:p>
        </p:txBody>
      </p:sp>
      <p:sp>
        <p:nvSpPr>
          <p:cNvPr id="20" name="Fumetto 3 19"/>
          <p:cNvSpPr/>
          <p:nvPr/>
        </p:nvSpPr>
        <p:spPr>
          <a:xfrm>
            <a:off x="73880" y="1457321"/>
            <a:ext cx="2604849" cy="2179150"/>
          </a:xfrm>
          <a:prstGeom prst="wedgeEllipseCallout">
            <a:avLst>
              <a:gd name="adj1" fmla="val -38866"/>
              <a:gd name="adj2" fmla="val 50804"/>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Candara" pitchFamily="34" charset="0"/>
              </a:rPr>
              <a:t>Empatia</a:t>
            </a:r>
          </a:p>
        </p:txBody>
      </p:sp>
      <p:sp>
        <p:nvSpPr>
          <p:cNvPr id="24" name="Fumetto 3 23"/>
          <p:cNvSpPr/>
          <p:nvPr/>
        </p:nvSpPr>
        <p:spPr>
          <a:xfrm>
            <a:off x="2018181" y="1420867"/>
            <a:ext cx="2731816" cy="2196120"/>
          </a:xfrm>
          <a:prstGeom prst="wedgeEllipseCallout">
            <a:avLst>
              <a:gd name="adj1" fmla="val -40060"/>
              <a:gd name="adj2" fmla="val 54225"/>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Candara" pitchFamily="34" charset="0"/>
              </a:rPr>
              <a:t>Cura</a:t>
            </a:r>
          </a:p>
        </p:txBody>
      </p:sp>
      <p:sp>
        <p:nvSpPr>
          <p:cNvPr id="22" name="Fumetto 3 21"/>
          <p:cNvSpPr/>
          <p:nvPr/>
        </p:nvSpPr>
        <p:spPr>
          <a:xfrm>
            <a:off x="6032507" y="1355831"/>
            <a:ext cx="2862184" cy="2224461"/>
          </a:xfrm>
          <a:prstGeom prst="wedgeEllipseCallout">
            <a:avLst>
              <a:gd name="adj1" fmla="val -38866"/>
              <a:gd name="adj2" fmla="val 53084"/>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Candara" pitchFamily="34" charset="0"/>
              </a:rPr>
              <a:t>«Carezze» </a:t>
            </a:r>
          </a:p>
        </p:txBody>
      </p:sp>
      <p:sp>
        <p:nvSpPr>
          <p:cNvPr id="25" name="Fumetto 3 24"/>
          <p:cNvSpPr/>
          <p:nvPr/>
        </p:nvSpPr>
        <p:spPr>
          <a:xfrm>
            <a:off x="3923928" y="1460719"/>
            <a:ext cx="2774859" cy="2179150"/>
          </a:xfrm>
          <a:prstGeom prst="wedgeEllipseCallout">
            <a:avLst>
              <a:gd name="adj1" fmla="val -38866"/>
              <a:gd name="adj2" fmla="val 53084"/>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Candara" pitchFamily="34" charset="0"/>
              </a:rPr>
              <a:t>Aspettative</a:t>
            </a:r>
          </a:p>
        </p:txBody>
      </p:sp>
      <p:sp>
        <p:nvSpPr>
          <p:cNvPr id="2" name="Fumetto 3 1"/>
          <p:cNvSpPr/>
          <p:nvPr/>
        </p:nvSpPr>
        <p:spPr>
          <a:xfrm>
            <a:off x="2285875" y="3155200"/>
            <a:ext cx="4000625" cy="3207790"/>
          </a:xfrm>
          <a:prstGeom prst="wedgeEllipseCallout">
            <a:avLst>
              <a:gd name="adj1" fmla="val -41345"/>
              <a:gd name="adj2" fmla="val 47453"/>
            </a:avLst>
          </a:prstGeom>
          <a:solidFill>
            <a:schemeClr val="bg1"/>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tx1">
                    <a:lumMod val="95000"/>
                    <a:lumOff val="5000"/>
                  </a:schemeClr>
                </a:solidFill>
              </a:rPr>
              <a:t>Sono certo che tu sia capace di farlo da solo … </a:t>
            </a:r>
            <a:r>
              <a:rPr lang="it-IT" sz="3200" i="1" dirty="0">
                <a:solidFill>
                  <a:schemeClr val="tx1">
                    <a:lumMod val="95000"/>
                    <a:lumOff val="5000"/>
                  </a:schemeClr>
                </a:solidFill>
                <a:latin typeface="Candara" panose="020E0502030303020204" pitchFamily="34" charset="0"/>
              </a:rPr>
              <a:t>rivedi</a:t>
            </a:r>
            <a:r>
              <a:rPr lang="it-IT" sz="3200" dirty="0">
                <a:solidFill>
                  <a:schemeClr val="tx1">
                    <a:lumMod val="95000"/>
                    <a:lumOff val="5000"/>
                  </a:schemeClr>
                </a:solidFill>
                <a:latin typeface="Candara" panose="020E0502030303020204" pitchFamily="34" charset="0"/>
              </a:rPr>
              <a:t> </a:t>
            </a:r>
            <a:r>
              <a:rPr lang="it-IT" sz="3200" dirty="0">
                <a:solidFill>
                  <a:schemeClr val="tx1">
                    <a:lumMod val="95000"/>
                    <a:lumOff val="5000"/>
                  </a:schemeClr>
                </a:solidFill>
              </a:rPr>
              <a:t>quel passaggio</a:t>
            </a:r>
          </a:p>
        </p:txBody>
      </p:sp>
      <p:sp>
        <p:nvSpPr>
          <p:cNvPr id="27" name="Fumetto 3 26"/>
          <p:cNvSpPr/>
          <p:nvPr/>
        </p:nvSpPr>
        <p:spPr>
          <a:xfrm>
            <a:off x="2668662" y="3094730"/>
            <a:ext cx="4030614" cy="3207790"/>
          </a:xfrm>
          <a:prstGeom prst="wedgeEllipseCallout">
            <a:avLst>
              <a:gd name="adj1" fmla="val -40345"/>
              <a:gd name="adj2" fmla="val 4816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tx1">
                    <a:lumMod val="95000"/>
                    <a:lumOff val="5000"/>
                  </a:schemeClr>
                </a:solidFill>
              </a:rPr>
              <a:t>Tu … aiutati con il libro o mettiti </a:t>
            </a:r>
          </a:p>
          <a:p>
            <a:pPr algn="ctr"/>
            <a:r>
              <a:rPr lang="it-IT" sz="3200" dirty="0">
                <a:solidFill>
                  <a:schemeClr val="tx1">
                    <a:lumMod val="95000"/>
                    <a:lumOff val="5000"/>
                  </a:schemeClr>
                </a:solidFill>
              </a:rPr>
              <a:t>vicino al compagno</a:t>
            </a:r>
            <a:endParaRPr lang="it-IT" sz="3200" dirty="0">
              <a:solidFill>
                <a:schemeClr val="bg1"/>
              </a:solidFill>
            </a:endParaRPr>
          </a:p>
        </p:txBody>
      </p:sp>
      <p:sp>
        <p:nvSpPr>
          <p:cNvPr id="28" name="Fumetto 3 27"/>
          <p:cNvSpPr/>
          <p:nvPr/>
        </p:nvSpPr>
        <p:spPr>
          <a:xfrm>
            <a:off x="3081682" y="3117254"/>
            <a:ext cx="4030369" cy="3230671"/>
          </a:xfrm>
          <a:prstGeom prst="wedgeEllipseCallout">
            <a:avLst>
              <a:gd name="adj1" fmla="val -40771"/>
              <a:gd name="adj2" fmla="val 47368"/>
            </a:avLst>
          </a:prstGeom>
          <a:solidFill>
            <a:schemeClr val="bg1"/>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tx1">
                    <a:lumMod val="95000"/>
                    <a:lumOff val="5000"/>
                  </a:schemeClr>
                </a:solidFill>
              </a:rPr>
              <a:t>Vieni qui e mostrami che cosa non hai capito</a:t>
            </a:r>
          </a:p>
        </p:txBody>
      </p:sp>
      <p:sp>
        <p:nvSpPr>
          <p:cNvPr id="29" name="Fumetto 3 28"/>
          <p:cNvSpPr/>
          <p:nvPr/>
        </p:nvSpPr>
        <p:spPr>
          <a:xfrm>
            <a:off x="3666640" y="3141129"/>
            <a:ext cx="4049686" cy="3200359"/>
          </a:xfrm>
          <a:prstGeom prst="wedgeEllipseCallout">
            <a:avLst>
              <a:gd name="adj1" fmla="val -41848"/>
              <a:gd name="adj2" fmla="val 49971"/>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tx1">
                    <a:lumMod val="95000"/>
                    <a:lumOff val="5000"/>
                  </a:schemeClr>
                </a:solidFill>
              </a:rPr>
              <a:t>Se non hai capito ti arrangi, così impari a stare attento!</a:t>
            </a:r>
          </a:p>
        </p:txBody>
      </p:sp>
      <p:sp>
        <p:nvSpPr>
          <p:cNvPr id="31" name="Fumetto 3 30"/>
          <p:cNvSpPr/>
          <p:nvPr/>
        </p:nvSpPr>
        <p:spPr>
          <a:xfrm>
            <a:off x="4261697" y="3155200"/>
            <a:ext cx="4028635" cy="3261620"/>
          </a:xfrm>
          <a:prstGeom prst="wedgeEllipseCallout">
            <a:avLst>
              <a:gd name="adj1" fmla="val -42394"/>
              <a:gd name="adj2" fmla="val 49961"/>
            </a:avLst>
          </a:prstGeom>
          <a:solidFill>
            <a:schemeClr val="bg1"/>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dirty="0">
              <a:solidFill>
                <a:schemeClr val="tx1">
                  <a:lumMod val="95000"/>
                  <a:lumOff val="5000"/>
                </a:schemeClr>
              </a:solidFill>
            </a:endParaRPr>
          </a:p>
          <a:p>
            <a:pPr algn="ctr"/>
            <a:r>
              <a:rPr lang="it-IT" sz="3200" dirty="0">
                <a:solidFill>
                  <a:schemeClr val="tx1">
                    <a:lumMod val="95000"/>
                    <a:lumOff val="5000"/>
                  </a:schemeClr>
                </a:solidFill>
              </a:rPr>
              <a:t>Sono </a:t>
            </a:r>
          </a:p>
          <a:p>
            <a:pPr algn="ctr"/>
            <a:r>
              <a:rPr lang="it-IT" sz="3200" dirty="0">
                <a:solidFill>
                  <a:schemeClr val="tx1">
                    <a:lumMod val="95000"/>
                    <a:lumOff val="5000"/>
                  </a:schemeClr>
                </a:solidFill>
              </a:rPr>
              <a:t>contenta dei tuoi progressi: questa frase è da premio Strega!</a:t>
            </a:r>
          </a:p>
          <a:p>
            <a:pPr algn="ctr"/>
            <a:endParaRPr lang="it-IT" sz="3200" dirty="0">
              <a:solidFill>
                <a:schemeClr val="tx1">
                  <a:lumMod val="95000"/>
                  <a:lumOff val="5000"/>
                </a:schemeClr>
              </a:solidFill>
            </a:endParaRPr>
          </a:p>
        </p:txBody>
      </p:sp>
      <p:sp>
        <p:nvSpPr>
          <p:cNvPr id="3" name="Fumetto 3 2"/>
          <p:cNvSpPr/>
          <p:nvPr/>
        </p:nvSpPr>
        <p:spPr>
          <a:xfrm>
            <a:off x="4666619" y="3152254"/>
            <a:ext cx="4167716" cy="3271206"/>
          </a:xfrm>
          <a:prstGeom prst="wedgeEllipseCallout">
            <a:avLst>
              <a:gd name="adj1" fmla="val -39268"/>
              <a:gd name="adj2" fmla="val 5218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tx1">
                    <a:lumMod val="95000"/>
                    <a:lumOff val="5000"/>
                  </a:schemeClr>
                </a:solidFill>
              </a:rPr>
              <a:t>“Scrittori si nasce, non si diventa”</a:t>
            </a:r>
          </a:p>
          <a:p>
            <a:pPr algn="ctr"/>
            <a:r>
              <a:rPr lang="it-IT" sz="2000" dirty="0">
                <a:solidFill>
                  <a:schemeClr val="tx1">
                    <a:lumMod val="95000"/>
                    <a:lumOff val="5000"/>
                  </a:schemeClr>
                </a:solidFill>
              </a:rPr>
              <a:t>(da «Lettera a una Professoressa» p.125)</a:t>
            </a:r>
          </a:p>
        </p:txBody>
      </p:sp>
      <p:sp>
        <p:nvSpPr>
          <p:cNvPr id="21" name="Titolo 1"/>
          <p:cNvSpPr txBox="1">
            <a:spLocks noGrp="1"/>
          </p:cNvSpPr>
          <p:nvPr>
            <p:ph type="title"/>
          </p:nvPr>
        </p:nvSpPr>
        <p:spPr>
          <a:xfrm>
            <a:off x="457200" y="274638"/>
            <a:ext cx="8229600" cy="1143000"/>
          </a:xfrm>
          <a:prstGeom prst="rect">
            <a:avLst/>
          </a:prstGeom>
          <a:solidFill>
            <a:srgbClr val="0066CC"/>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300" dirty="0" smtClean="0">
                <a:solidFill>
                  <a:schemeClr val="bg1"/>
                </a:solidFill>
                <a:latin typeface="Calibri Light" pitchFamily="34" charset="0"/>
                <a:ea typeface="+mn-ea"/>
                <a:cs typeface="+mn-cs"/>
              </a:rPr>
              <a:t>La classe inclusiva e la relazione</a:t>
            </a:r>
            <a:endParaRPr lang="it-IT" sz="4300" dirty="0">
              <a:solidFill>
                <a:schemeClr val="bg1"/>
              </a:solidFill>
              <a:latin typeface="Calibri Light" pitchFamily="34" charset="0"/>
              <a:ea typeface="+mn-ea"/>
              <a:cs typeface="+mn-cs"/>
            </a:endParaRPr>
          </a:p>
        </p:txBody>
      </p:sp>
    </p:spTree>
    <p:extLst>
      <p:ext uri="{BB962C8B-B14F-4D97-AF65-F5344CB8AC3E}">
        <p14:creationId xmlns:p14="http://schemas.microsoft.com/office/powerpoint/2010/main" val="284876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heckerboard(across)">
                                      <p:cBhvr>
                                        <p:cTn id="21" dur="500"/>
                                        <p:tgtEl>
                                          <p:spTgt spid="2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8" grpId="0"/>
      <p:bldP spid="20" grpId="0" animBg="1"/>
      <p:bldP spid="24" grpId="0" animBg="1"/>
      <p:bldP spid="22" grpId="0" animBg="1"/>
      <p:bldP spid="25" grpId="0" animBg="1"/>
      <p:bldP spid="2" grpId="0" animBg="1"/>
      <p:bldP spid="27" grpId="0" animBg="1"/>
      <p:bldP spid="28" grpId="0" animBg="1"/>
      <p:bldP spid="29" grpId="0" animBg="1"/>
      <p:bldP spid="31"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a:t>
            </a:r>
            <a:endParaRPr lang="it-IT" dirty="0"/>
          </a:p>
        </p:txBody>
      </p:sp>
      <p:sp>
        <p:nvSpPr>
          <p:cNvPr id="3" name="Segnaposto numero diapositiva 2"/>
          <p:cNvSpPr>
            <a:spLocks noGrp="1"/>
          </p:cNvSpPr>
          <p:nvPr>
            <p:ph type="sldNum" sz="quarter" idx="12"/>
          </p:nvPr>
        </p:nvSpPr>
        <p:spPr/>
        <p:txBody>
          <a:bodyPr/>
          <a:lstStyle/>
          <a:p>
            <a:fld id="{ABA9589E-4976-4FB0-A765-DDD9500F131C}" type="slidenum">
              <a:rPr lang="it-IT" smtClean="0"/>
              <a:pPr/>
              <a:t>14</a:t>
            </a:fld>
            <a:endParaRPr lang="it-IT" dirty="0"/>
          </a:p>
        </p:txBody>
      </p:sp>
      <p:pic>
        <p:nvPicPr>
          <p:cNvPr id="1026" name="Picture 2" descr="http://psyta.net/wp-content/uploads/2015/03/Untitled-3-copy.jpg"/>
          <p:cNvPicPr>
            <a:picLocks noChangeAspect="1" noChangeArrowheads="1"/>
          </p:cNvPicPr>
          <p:nvPr/>
        </p:nvPicPr>
        <p:blipFill>
          <a:blip r:embed="rId2" cstate="print"/>
          <a:srcRect/>
          <a:stretch>
            <a:fillRect/>
          </a:stretch>
        </p:blipFill>
        <p:spPr bwMode="auto">
          <a:xfrm>
            <a:off x="3347864" y="2060848"/>
            <a:ext cx="4824536" cy="3528392"/>
          </a:xfrm>
          <a:prstGeom prst="rect">
            <a:avLst/>
          </a:prstGeom>
          <a:noFill/>
        </p:spPr>
      </p:pic>
      <p:sp>
        <p:nvSpPr>
          <p:cNvPr id="12" name="Fumetto 3 11"/>
          <p:cNvSpPr/>
          <p:nvPr/>
        </p:nvSpPr>
        <p:spPr>
          <a:xfrm>
            <a:off x="0" y="2204864"/>
            <a:ext cx="2808312" cy="20882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latin typeface="Calibri Light" pitchFamily="34" charset="0"/>
              </a:rPr>
              <a:t>Sei uno scansafatiche!</a:t>
            </a:r>
          </a:p>
        </p:txBody>
      </p:sp>
      <p:sp>
        <p:nvSpPr>
          <p:cNvPr id="14" name="Fumetto 3 13"/>
          <p:cNvSpPr/>
          <p:nvPr/>
        </p:nvSpPr>
        <p:spPr>
          <a:xfrm>
            <a:off x="0" y="0"/>
            <a:ext cx="2808312" cy="20882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latin typeface="Calibri Light" pitchFamily="34" charset="0"/>
              </a:rPr>
              <a:t>Con voti del genere dove pensi di andare?</a:t>
            </a:r>
            <a:endParaRPr lang="it-IT" sz="2400" dirty="0">
              <a:latin typeface="Calibri Light" pitchFamily="34" charset="0"/>
            </a:endParaRPr>
          </a:p>
        </p:txBody>
      </p:sp>
      <p:sp>
        <p:nvSpPr>
          <p:cNvPr id="15" name="Fumetto 3 14"/>
          <p:cNvSpPr/>
          <p:nvPr/>
        </p:nvSpPr>
        <p:spPr>
          <a:xfrm>
            <a:off x="0" y="4437112"/>
            <a:ext cx="2808312" cy="20882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latin typeface="Calibri Light" pitchFamily="34" charset="0"/>
              </a:rPr>
              <a:t>Cosa pensi di fare con questo atteggiamento?</a:t>
            </a:r>
          </a:p>
        </p:txBody>
      </p:sp>
      <p:sp>
        <p:nvSpPr>
          <p:cNvPr id="17" name="CasellaDiTesto 16"/>
          <p:cNvSpPr txBox="1"/>
          <p:nvPr/>
        </p:nvSpPr>
        <p:spPr>
          <a:xfrm>
            <a:off x="3203848" y="764704"/>
            <a:ext cx="5180201" cy="646331"/>
          </a:xfrm>
          <a:prstGeom prst="rect">
            <a:avLst/>
          </a:prstGeom>
          <a:noFill/>
        </p:spPr>
        <p:txBody>
          <a:bodyPr wrap="none" rtlCol="0">
            <a:spAutoFit/>
          </a:bodyPr>
          <a:lstStyle/>
          <a:p>
            <a:r>
              <a:rPr lang="it-IT" sz="3600" dirty="0" smtClean="0">
                <a:solidFill>
                  <a:srgbClr val="003366"/>
                </a:solidFill>
                <a:latin typeface="Calibri Light" pitchFamily="34" charset="0"/>
              </a:rPr>
              <a:t>Profezie … che si avverano!</a:t>
            </a:r>
            <a:endParaRPr lang="it-IT" sz="3600" dirty="0">
              <a:solidFill>
                <a:srgbClr val="003366"/>
              </a:solidFill>
              <a:latin typeface="Calibri Light"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metto 3 6"/>
          <p:cNvSpPr/>
          <p:nvPr/>
        </p:nvSpPr>
        <p:spPr>
          <a:xfrm>
            <a:off x="395536" y="1556792"/>
            <a:ext cx="3744416" cy="2412848"/>
          </a:xfrm>
          <a:prstGeom prst="wedgeEllipseCallout">
            <a:avLst>
              <a:gd name="adj1" fmla="val 53691"/>
              <a:gd name="adj2" fmla="val 46818"/>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pPr>
            <a:r>
              <a:rPr lang="it-IT" sz="3000" dirty="0">
                <a:solidFill>
                  <a:schemeClr val="tx1"/>
                </a:solidFill>
                <a:latin typeface="Calibri Light" pitchFamily="34" charset="0"/>
                <a:cs typeface="Arial" pitchFamily="34" charset="0"/>
              </a:rPr>
              <a:t>Sapevo che insieme avremmo fatto grandi cose : bravi! </a:t>
            </a:r>
          </a:p>
        </p:txBody>
      </p:sp>
      <p:sp>
        <p:nvSpPr>
          <p:cNvPr id="8" name="Fumetto 3 7"/>
          <p:cNvSpPr/>
          <p:nvPr/>
        </p:nvSpPr>
        <p:spPr>
          <a:xfrm>
            <a:off x="4788024" y="1484784"/>
            <a:ext cx="3744416" cy="2412848"/>
          </a:xfrm>
          <a:prstGeom prst="wedgeEllipseCallout">
            <a:avLst>
              <a:gd name="adj1" fmla="val -52411"/>
              <a:gd name="adj2" fmla="val 48125"/>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dirty="0">
                <a:solidFill>
                  <a:schemeClr val="tx1"/>
                </a:solidFill>
                <a:latin typeface="Calibri Light" pitchFamily="34" charset="0"/>
                <a:cs typeface="Arial" pitchFamily="34" charset="0"/>
              </a:rPr>
              <a:t>Sono stanco di stare con voi!</a:t>
            </a:r>
          </a:p>
        </p:txBody>
      </p:sp>
      <p:sp>
        <p:nvSpPr>
          <p:cNvPr id="9" name="Fumetto 3 8"/>
          <p:cNvSpPr/>
          <p:nvPr/>
        </p:nvSpPr>
        <p:spPr>
          <a:xfrm>
            <a:off x="395536" y="4149080"/>
            <a:ext cx="3744416" cy="2412848"/>
          </a:xfrm>
          <a:prstGeom prst="wedgeEllipseCallout">
            <a:avLst>
              <a:gd name="adj1" fmla="val 53691"/>
              <a:gd name="adj2" fmla="val -52499"/>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dirty="0">
                <a:solidFill>
                  <a:schemeClr val="tx1"/>
                </a:solidFill>
                <a:latin typeface="Calibri Light" pitchFamily="34" charset="0"/>
                <a:cs typeface="Arial" pitchFamily="34" charset="0"/>
              </a:rPr>
              <a:t>Se non capite ditelo subito … così nessuno resta indietro!</a:t>
            </a:r>
            <a:endParaRPr lang="it-IT" sz="3000" dirty="0">
              <a:solidFill>
                <a:schemeClr val="bg2">
                  <a:lumMod val="25000"/>
                </a:schemeClr>
              </a:solidFill>
              <a:latin typeface="Calibri Light" pitchFamily="34" charset="0"/>
            </a:endParaRPr>
          </a:p>
        </p:txBody>
      </p:sp>
      <p:sp>
        <p:nvSpPr>
          <p:cNvPr id="10" name="Fumetto 3 9"/>
          <p:cNvSpPr/>
          <p:nvPr/>
        </p:nvSpPr>
        <p:spPr>
          <a:xfrm>
            <a:off x="4860032" y="4005064"/>
            <a:ext cx="3744416" cy="2412848"/>
          </a:xfrm>
          <a:prstGeom prst="wedgeEllipseCallout">
            <a:avLst>
              <a:gd name="adj1" fmla="val -55780"/>
              <a:gd name="adj2" fmla="val -44657"/>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dirty="0">
                <a:solidFill>
                  <a:schemeClr val="tx1"/>
                </a:solidFill>
                <a:latin typeface="Calibri Light" pitchFamily="34" charset="0"/>
                <a:cs typeface="Arial" pitchFamily="34" charset="0"/>
              </a:rPr>
              <a:t>Parlo e non capite!</a:t>
            </a:r>
          </a:p>
        </p:txBody>
      </p:sp>
      <p:sp>
        <p:nvSpPr>
          <p:cNvPr id="11" name="CasellaDiTesto 10"/>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15</a:t>
            </a:fld>
            <a:endParaRPr lang="it-IT" dirty="0"/>
          </a:p>
        </p:txBody>
      </p:sp>
      <p:sp>
        <p:nvSpPr>
          <p:cNvPr id="3" name="Segnaposto piè di pagina 2"/>
          <p:cNvSpPr>
            <a:spLocks noGrp="1"/>
          </p:cNvSpPr>
          <p:nvPr>
            <p:ph type="ftr" sz="quarter" idx="11"/>
          </p:nvPr>
        </p:nvSpPr>
        <p:spPr/>
        <p:txBody>
          <a:bodyPr/>
          <a:lstStyle/>
          <a:p>
            <a:r>
              <a:rPr lang="it-IT" dirty="0"/>
              <a:t>Antonia Carlini</a:t>
            </a:r>
          </a:p>
        </p:txBody>
      </p:sp>
      <p:pic>
        <p:nvPicPr>
          <p:cNvPr id="13" name="Immagin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59820"/>
            <a:ext cx="792088" cy="931253"/>
          </a:xfrm>
          <a:prstGeom prst="rect">
            <a:avLst/>
          </a:prstGeom>
        </p:spPr>
      </p:pic>
      <p:sp>
        <p:nvSpPr>
          <p:cNvPr id="15" name="Rettangolo 14"/>
          <p:cNvSpPr/>
          <p:nvPr/>
        </p:nvSpPr>
        <p:spPr>
          <a:xfrm>
            <a:off x="1259632" y="459820"/>
            <a:ext cx="7427168"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a:solidFill>
                  <a:schemeClr val="bg1"/>
                </a:solidFill>
                <a:latin typeface="Calibri Light" panose="020F0302020204030204" pitchFamily="34" charset="0"/>
              </a:rPr>
              <a:t>Aspettative verso la classe</a:t>
            </a:r>
          </a:p>
        </p:txBody>
      </p:sp>
    </p:spTree>
    <p:extLst>
      <p:ext uri="{BB962C8B-B14F-4D97-AF65-F5344CB8AC3E}">
        <p14:creationId xmlns:p14="http://schemas.microsoft.com/office/powerpoint/2010/main" val="185894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metto 3 4"/>
          <p:cNvSpPr/>
          <p:nvPr/>
        </p:nvSpPr>
        <p:spPr>
          <a:xfrm>
            <a:off x="395536" y="1487215"/>
            <a:ext cx="3312368" cy="2592288"/>
          </a:xfrm>
          <a:prstGeom prst="wedgeEllipseCallout">
            <a:avLst>
              <a:gd name="adj1" fmla="val 57634"/>
              <a:gd name="adj2" fmla="val -21675"/>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dirty="0">
              <a:solidFill>
                <a:schemeClr val="tx1"/>
              </a:solidFill>
              <a:latin typeface="Calibri" pitchFamily="34" charset="0"/>
            </a:endParaRPr>
          </a:p>
          <a:p>
            <a:pPr algn="ctr"/>
            <a:r>
              <a:rPr lang="it-IT" sz="2800" dirty="0">
                <a:solidFill>
                  <a:schemeClr val="tx1"/>
                </a:solidFill>
                <a:latin typeface="Calibri" pitchFamily="34" charset="0"/>
              </a:rPr>
              <a:t>Manifestazionidi insicurezza </a:t>
            </a:r>
          </a:p>
          <a:p>
            <a:pPr algn="ctr"/>
            <a:r>
              <a:rPr lang="it-IT" sz="2800" dirty="0">
                <a:solidFill>
                  <a:schemeClr val="tx1"/>
                </a:solidFill>
                <a:latin typeface="Calibri" pitchFamily="34" charset="0"/>
              </a:rPr>
              <a:t>e di scarsa stima di sé</a:t>
            </a:r>
          </a:p>
          <a:p>
            <a:pPr algn="ctr"/>
            <a:endParaRPr lang="it-IT" sz="2800" dirty="0">
              <a:solidFill>
                <a:schemeClr val="tx1"/>
              </a:solidFill>
              <a:latin typeface="Calibri" pitchFamily="34" charset="0"/>
            </a:endParaRPr>
          </a:p>
        </p:txBody>
      </p:sp>
      <p:sp>
        <p:nvSpPr>
          <p:cNvPr id="6" name="Rettangolo arrotondato 5"/>
          <p:cNvSpPr/>
          <p:nvPr/>
        </p:nvSpPr>
        <p:spPr>
          <a:xfrm>
            <a:off x="4355976" y="1595227"/>
            <a:ext cx="4176464" cy="2448272"/>
          </a:xfrm>
          <a:prstGeom prst="roundRect">
            <a:avLst/>
          </a:prstGeom>
          <a:solidFill>
            <a:srgbClr val="FFFF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Calibri Light" pitchFamily="34" charset="0"/>
              </a:rPr>
              <a:t>sfugge, si svaluta, si sottovaluta, evita, è frettoloso, mostra sentimenti polarizzati  tristezza-rabbia</a:t>
            </a:r>
          </a:p>
        </p:txBody>
      </p:sp>
      <p:sp>
        <p:nvSpPr>
          <p:cNvPr id="7" name="Fumetto 3 6"/>
          <p:cNvSpPr/>
          <p:nvPr/>
        </p:nvSpPr>
        <p:spPr>
          <a:xfrm>
            <a:off x="3275856" y="4149080"/>
            <a:ext cx="2592288" cy="1800200"/>
          </a:xfrm>
          <a:prstGeom prst="wedgeEllipseCallout">
            <a:avLst>
              <a:gd name="adj1" fmla="val 30718"/>
              <a:gd name="adj2" fmla="val 57691"/>
            </a:avLst>
          </a:prstGeom>
          <a:noFill/>
          <a:ln w="31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i="1" dirty="0">
              <a:solidFill>
                <a:schemeClr val="tx1"/>
              </a:solidFill>
              <a:latin typeface="Candara" pitchFamily="34" charset="0"/>
            </a:endParaRPr>
          </a:p>
          <a:p>
            <a:pPr algn="ctr"/>
            <a:r>
              <a:rPr lang="it-IT" sz="2800" i="1" dirty="0">
                <a:solidFill>
                  <a:schemeClr val="tx1"/>
                </a:solidFill>
                <a:latin typeface="Candara" pitchFamily="34" charset="0"/>
              </a:rPr>
              <a:t>Va bene così come sei</a:t>
            </a:r>
          </a:p>
        </p:txBody>
      </p:sp>
      <p:sp>
        <p:nvSpPr>
          <p:cNvPr id="8" name="Fumetto 3 7"/>
          <p:cNvSpPr/>
          <p:nvPr/>
        </p:nvSpPr>
        <p:spPr>
          <a:xfrm>
            <a:off x="683568" y="4149080"/>
            <a:ext cx="2664296" cy="1800200"/>
          </a:xfrm>
          <a:prstGeom prst="wedgeEllipseCallout">
            <a:avLst>
              <a:gd name="adj1" fmla="val 32907"/>
              <a:gd name="adj2" fmla="val 58604"/>
            </a:avLst>
          </a:prstGeom>
          <a:noFill/>
          <a:ln w="31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i="1" dirty="0">
              <a:solidFill>
                <a:schemeClr val="tx1"/>
              </a:solidFill>
              <a:latin typeface="Candara" pitchFamily="34" charset="0"/>
            </a:endParaRPr>
          </a:p>
          <a:p>
            <a:pPr algn="ctr"/>
            <a:r>
              <a:rPr lang="it-IT" sz="2800" i="1" dirty="0">
                <a:solidFill>
                  <a:schemeClr val="tx1"/>
                </a:solidFill>
                <a:latin typeface="Candara" pitchFamily="34" charset="0"/>
              </a:rPr>
              <a:t>Tu sei importante</a:t>
            </a:r>
          </a:p>
          <a:p>
            <a:pPr algn="ctr"/>
            <a:endParaRPr lang="it-IT" sz="2800" i="1" dirty="0">
              <a:solidFill>
                <a:schemeClr val="tx1"/>
              </a:solidFill>
              <a:latin typeface="Candara" pitchFamily="34" charset="0"/>
            </a:endParaRPr>
          </a:p>
        </p:txBody>
      </p:sp>
      <p:sp>
        <p:nvSpPr>
          <p:cNvPr id="9" name="Fumetto 3 8"/>
          <p:cNvSpPr/>
          <p:nvPr/>
        </p:nvSpPr>
        <p:spPr>
          <a:xfrm>
            <a:off x="5796136" y="4221088"/>
            <a:ext cx="2592288" cy="1800200"/>
          </a:xfrm>
          <a:prstGeom prst="wedgeEllipseCallout">
            <a:avLst>
              <a:gd name="adj1" fmla="val 30718"/>
              <a:gd name="adj2" fmla="val 57691"/>
            </a:avLst>
          </a:prstGeom>
          <a:noFill/>
          <a:ln w="31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a:solidFill>
                  <a:schemeClr val="tx1"/>
                </a:solidFill>
                <a:latin typeface="Candara" pitchFamily="34" charset="0"/>
              </a:rPr>
              <a:t>Ottimo salto in avanti!</a:t>
            </a:r>
          </a:p>
        </p:txBody>
      </p:sp>
      <p:sp>
        <p:nvSpPr>
          <p:cNvPr id="10" name="CasellaDiTesto 9"/>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3" name="Segnaposto numero diapositiva 2"/>
          <p:cNvSpPr>
            <a:spLocks noGrp="1"/>
          </p:cNvSpPr>
          <p:nvPr>
            <p:ph type="sldNum" sz="quarter" idx="12"/>
          </p:nvPr>
        </p:nvSpPr>
        <p:spPr/>
        <p:txBody>
          <a:bodyPr/>
          <a:lstStyle/>
          <a:p>
            <a:fld id="{ABA9589E-4976-4FB0-A765-DDD9500F131C}" type="slidenum">
              <a:rPr lang="it-IT" smtClean="0"/>
              <a:pPr/>
              <a:t>16</a:t>
            </a:fld>
            <a:endParaRPr lang="it-IT" dirty="0"/>
          </a:p>
        </p:txBody>
      </p:sp>
      <p:sp>
        <p:nvSpPr>
          <p:cNvPr id="2" name="Segnaposto piè di pagina 1"/>
          <p:cNvSpPr>
            <a:spLocks noGrp="1"/>
          </p:cNvSpPr>
          <p:nvPr>
            <p:ph type="ftr" sz="quarter" idx="11"/>
          </p:nvPr>
        </p:nvSpPr>
        <p:spPr/>
        <p:txBody>
          <a:bodyPr/>
          <a:lstStyle/>
          <a:p>
            <a:r>
              <a:rPr lang="it-IT" dirty="0"/>
              <a:t>Antonia Carlini</a:t>
            </a:r>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59820"/>
            <a:ext cx="792088" cy="931253"/>
          </a:xfrm>
          <a:prstGeom prst="rect">
            <a:avLst/>
          </a:prstGeom>
        </p:spPr>
      </p:pic>
      <p:sp>
        <p:nvSpPr>
          <p:cNvPr id="12" name="Rettangolo 11"/>
          <p:cNvSpPr/>
          <p:nvPr/>
        </p:nvSpPr>
        <p:spPr>
          <a:xfrm>
            <a:off x="1259632" y="459820"/>
            <a:ext cx="7427168"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solidFill>
                  <a:schemeClr val="bg1"/>
                </a:solidFill>
                <a:latin typeface="Calibri Light" panose="020F0302020204030204" pitchFamily="34" charset="0"/>
              </a:rPr>
              <a:t>Le carezze …</a:t>
            </a:r>
          </a:p>
        </p:txBody>
      </p:sp>
    </p:spTree>
    <p:extLst>
      <p:ext uri="{BB962C8B-B14F-4D97-AF65-F5344CB8AC3E}">
        <p14:creationId xmlns:p14="http://schemas.microsoft.com/office/powerpoint/2010/main" val="2533529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metto 3 7"/>
          <p:cNvSpPr/>
          <p:nvPr/>
        </p:nvSpPr>
        <p:spPr>
          <a:xfrm>
            <a:off x="4788024" y="1628800"/>
            <a:ext cx="3672408" cy="2232248"/>
          </a:xfrm>
          <a:prstGeom prst="wedgeEllipseCallout">
            <a:avLst>
              <a:gd name="adj1" fmla="val 32907"/>
              <a:gd name="adj2" fmla="val 58604"/>
            </a:avLst>
          </a:prstGeom>
          <a:noFill/>
          <a:ln w="31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1000"/>
              </a:spcAft>
            </a:pPr>
            <a:r>
              <a:rPr lang="it-IT" sz="3200" dirty="0">
                <a:solidFill>
                  <a:schemeClr val="tx1"/>
                </a:solidFill>
                <a:latin typeface="Calibri Light" pitchFamily="34" charset="0"/>
              </a:rPr>
              <a:t>Ripeti il disegno, non è chiara la prospettiva</a:t>
            </a:r>
          </a:p>
        </p:txBody>
      </p:sp>
      <p:sp>
        <p:nvSpPr>
          <p:cNvPr id="20" name="Fumetto 3 19"/>
          <p:cNvSpPr/>
          <p:nvPr/>
        </p:nvSpPr>
        <p:spPr>
          <a:xfrm>
            <a:off x="467544" y="1556792"/>
            <a:ext cx="3672408" cy="2232248"/>
          </a:xfrm>
          <a:prstGeom prst="wedgeEllipseCallout">
            <a:avLst>
              <a:gd name="adj1" fmla="val 32907"/>
              <a:gd name="adj2" fmla="val 58604"/>
            </a:avLst>
          </a:prstGeom>
          <a:noFill/>
          <a:ln w="31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dirty="0">
              <a:solidFill>
                <a:schemeClr val="tx1"/>
              </a:solidFill>
              <a:latin typeface="Calibri Light" pitchFamily="34" charset="0"/>
            </a:endParaRPr>
          </a:p>
          <a:p>
            <a:pPr lvl="0" algn="ctr" fontAlgn="base">
              <a:spcBef>
                <a:spcPct val="0"/>
              </a:spcBef>
              <a:spcAft>
                <a:spcPts val="1000"/>
              </a:spcAft>
            </a:pPr>
            <a:r>
              <a:rPr lang="it-IT" sz="3200" dirty="0">
                <a:solidFill>
                  <a:schemeClr val="tx1"/>
                </a:solidFill>
                <a:latin typeface="Calibri Light" pitchFamily="34" charset="0"/>
              </a:rPr>
              <a:t>Che bel disegno, tecnicamente </a:t>
            </a:r>
            <a:br>
              <a:rPr lang="it-IT" sz="3200" dirty="0">
                <a:solidFill>
                  <a:schemeClr val="tx1"/>
                </a:solidFill>
                <a:latin typeface="Calibri Light" pitchFamily="34" charset="0"/>
              </a:rPr>
            </a:br>
            <a:r>
              <a:rPr lang="it-IT" sz="3200" dirty="0">
                <a:solidFill>
                  <a:schemeClr val="tx1"/>
                </a:solidFill>
                <a:latin typeface="Calibri Light" pitchFamily="34" charset="0"/>
              </a:rPr>
              <a:t>perfetto!</a:t>
            </a:r>
          </a:p>
          <a:p>
            <a:pPr algn="ctr"/>
            <a:endParaRPr lang="it-IT" sz="3200" dirty="0">
              <a:solidFill>
                <a:schemeClr val="tx1"/>
              </a:solidFill>
              <a:latin typeface="Calibri Light" pitchFamily="34" charset="0"/>
            </a:endParaRPr>
          </a:p>
        </p:txBody>
      </p:sp>
      <p:sp>
        <p:nvSpPr>
          <p:cNvPr id="21" name="Fumetto 3 20"/>
          <p:cNvSpPr/>
          <p:nvPr/>
        </p:nvSpPr>
        <p:spPr>
          <a:xfrm>
            <a:off x="4860032" y="4077072"/>
            <a:ext cx="3672408" cy="2232248"/>
          </a:xfrm>
          <a:prstGeom prst="wedgeEllipseCallout">
            <a:avLst>
              <a:gd name="adj1" fmla="val -41791"/>
              <a:gd name="adj2" fmla="val 47304"/>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dirty="0">
              <a:solidFill>
                <a:schemeClr val="tx1"/>
              </a:solidFill>
              <a:latin typeface="Calibri Light" pitchFamily="34" charset="0"/>
            </a:endParaRPr>
          </a:p>
          <a:p>
            <a:pPr lvl="0" algn="ctr" fontAlgn="base">
              <a:spcBef>
                <a:spcPct val="0"/>
              </a:spcBef>
              <a:spcAft>
                <a:spcPts val="1000"/>
              </a:spcAft>
            </a:pPr>
            <a:r>
              <a:rPr lang="it-IT" sz="3200" dirty="0">
                <a:solidFill>
                  <a:schemeClr val="tx1"/>
                </a:solidFill>
                <a:latin typeface="Calibri Light" pitchFamily="34" charset="0"/>
              </a:rPr>
              <a:t>Sei un disordinato!</a:t>
            </a:r>
          </a:p>
          <a:p>
            <a:pPr algn="ctr"/>
            <a:endParaRPr lang="it-IT" sz="3200" dirty="0">
              <a:solidFill>
                <a:schemeClr val="tx1"/>
              </a:solidFill>
              <a:latin typeface="Calibri Light" pitchFamily="34" charset="0"/>
            </a:endParaRPr>
          </a:p>
        </p:txBody>
      </p:sp>
      <p:sp>
        <p:nvSpPr>
          <p:cNvPr id="22" name="Fumetto 3 21"/>
          <p:cNvSpPr/>
          <p:nvPr/>
        </p:nvSpPr>
        <p:spPr>
          <a:xfrm>
            <a:off x="611560" y="4005064"/>
            <a:ext cx="3672408" cy="2232248"/>
          </a:xfrm>
          <a:prstGeom prst="wedgeEllipseCallout">
            <a:avLst>
              <a:gd name="adj1" fmla="val -38786"/>
              <a:gd name="adj2" fmla="val 52954"/>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r>
              <a:rPr lang="it-IT" sz="3200" dirty="0">
                <a:solidFill>
                  <a:schemeClr val="tx1"/>
                </a:solidFill>
                <a:latin typeface="Calibri Light" pitchFamily="34" charset="0"/>
              </a:rPr>
              <a:t>Sei un vero artista:</a:t>
            </a:r>
          </a:p>
          <a:p>
            <a:pPr lvl="0" algn="ctr" fontAlgn="base">
              <a:spcBef>
                <a:spcPct val="0"/>
              </a:spcBef>
              <a:spcAft>
                <a:spcPts val="1000"/>
              </a:spcAft>
            </a:pPr>
            <a:r>
              <a:rPr lang="it-IT" sz="3200" dirty="0">
                <a:solidFill>
                  <a:schemeClr val="tx1"/>
                </a:solidFill>
                <a:latin typeface="Calibri Light" pitchFamily="34" charset="0"/>
              </a:rPr>
              <a:t>bravissimo!</a:t>
            </a:r>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3" name="Segnaposto numero diapositiva 2"/>
          <p:cNvSpPr>
            <a:spLocks noGrp="1"/>
          </p:cNvSpPr>
          <p:nvPr>
            <p:ph type="sldNum" sz="quarter" idx="12"/>
          </p:nvPr>
        </p:nvSpPr>
        <p:spPr/>
        <p:txBody>
          <a:bodyPr/>
          <a:lstStyle/>
          <a:p>
            <a:fld id="{ABA9589E-4976-4FB0-A765-DDD9500F131C}" type="slidenum">
              <a:rPr lang="it-IT" smtClean="0"/>
              <a:pPr/>
              <a:t>17</a:t>
            </a:fld>
            <a:endParaRPr lang="it-IT" dirty="0"/>
          </a:p>
        </p:txBody>
      </p:sp>
      <p:sp>
        <p:nvSpPr>
          <p:cNvPr id="2" name="Segnaposto piè di pagina 1"/>
          <p:cNvSpPr>
            <a:spLocks noGrp="1"/>
          </p:cNvSpPr>
          <p:nvPr>
            <p:ph type="ftr" sz="quarter" idx="11"/>
          </p:nvPr>
        </p:nvSpPr>
        <p:spPr/>
        <p:txBody>
          <a:bodyPr/>
          <a:lstStyle/>
          <a:p>
            <a:r>
              <a:rPr lang="it-IT" dirty="0"/>
              <a:t>Antonia Carlini</a:t>
            </a:r>
          </a:p>
        </p:txBody>
      </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59820"/>
            <a:ext cx="792088" cy="931253"/>
          </a:xfrm>
          <a:prstGeom prst="rect">
            <a:avLst/>
          </a:prstGeom>
        </p:spPr>
      </p:pic>
      <p:sp>
        <p:nvSpPr>
          <p:cNvPr id="14" name="Rettangolo 13"/>
          <p:cNvSpPr/>
          <p:nvPr/>
        </p:nvSpPr>
        <p:spPr>
          <a:xfrm>
            <a:off x="1259632" y="459820"/>
            <a:ext cx="7427168"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solidFill>
                  <a:schemeClr val="bg1"/>
                </a:solidFill>
                <a:latin typeface="Calibri Light" panose="020F0302020204030204" pitchFamily="34" charset="0"/>
              </a:rPr>
              <a:t>… condizionate preferibilmente!</a:t>
            </a:r>
          </a:p>
        </p:txBody>
      </p:sp>
    </p:spTree>
    <p:extLst>
      <p:ext uri="{BB962C8B-B14F-4D97-AF65-F5344CB8AC3E}">
        <p14:creationId xmlns:p14="http://schemas.microsoft.com/office/powerpoint/2010/main" val="3644911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umetto 3 18"/>
          <p:cNvSpPr/>
          <p:nvPr/>
        </p:nvSpPr>
        <p:spPr>
          <a:xfrm>
            <a:off x="755576" y="1484784"/>
            <a:ext cx="3074640" cy="2196824"/>
          </a:xfrm>
          <a:prstGeom prst="wedgeEllipseCallout">
            <a:avLst>
              <a:gd name="adj1" fmla="val -43247"/>
              <a:gd name="adj2" fmla="val 59927"/>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Candara" pitchFamily="34" charset="0"/>
              </a:rPr>
              <a:t>Bene , ci sei riuscito </a:t>
            </a:r>
            <a:r>
              <a:rPr lang="it-IT" sz="2800" i="1" dirty="0">
                <a:solidFill>
                  <a:schemeClr val="tx1"/>
                </a:solidFill>
                <a:latin typeface="Candara" pitchFamily="34" charset="0"/>
              </a:rPr>
              <a:t>stavolta</a:t>
            </a:r>
            <a:r>
              <a:rPr lang="it-IT" sz="2800" dirty="0">
                <a:solidFill>
                  <a:schemeClr val="tx1"/>
                </a:solidFill>
                <a:latin typeface="Candara" pitchFamily="34" charset="0"/>
              </a:rPr>
              <a:t>!</a:t>
            </a:r>
          </a:p>
        </p:txBody>
      </p:sp>
      <p:sp>
        <p:nvSpPr>
          <p:cNvPr id="20" name="Fumetto 3 19"/>
          <p:cNvSpPr/>
          <p:nvPr/>
        </p:nvSpPr>
        <p:spPr>
          <a:xfrm>
            <a:off x="5436096" y="1484784"/>
            <a:ext cx="3074640" cy="2196824"/>
          </a:xfrm>
          <a:prstGeom prst="wedgeEllipseCallout">
            <a:avLst>
              <a:gd name="adj1" fmla="val 33667"/>
              <a:gd name="adj2" fmla="val 62080"/>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Candara" pitchFamily="34" charset="0"/>
              </a:rPr>
              <a:t>Il tuo lavoro va bene,  </a:t>
            </a:r>
            <a:r>
              <a:rPr lang="it-IT" sz="2800" i="1" dirty="0">
                <a:solidFill>
                  <a:schemeClr val="tx1"/>
                </a:solidFill>
                <a:latin typeface="Candara" pitchFamily="34" charset="0"/>
              </a:rPr>
              <a:t>più o meno</a:t>
            </a:r>
            <a:r>
              <a:rPr lang="it-IT" sz="2800" dirty="0">
                <a:solidFill>
                  <a:schemeClr val="tx1"/>
                </a:solidFill>
                <a:latin typeface="Candara" pitchFamily="34" charset="0"/>
              </a:rPr>
              <a:t>!</a:t>
            </a:r>
          </a:p>
        </p:txBody>
      </p:sp>
      <p:sp>
        <p:nvSpPr>
          <p:cNvPr id="21" name="Fumetto 3 20"/>
          <p:cNvSpPr/>
          <p:nvPr/>
        </p:nvSpPr>
        <p:spPr>
          <a:xfrm>
            <a:off x="683568" y="3861048"/>
            <a:ext cx="3074640" cy="2196824"/>
          </a:xfrm>
          <a:prstGeom prst="wedgeEllipseCallout">
            <a:avLst>
              <a:gd name="adj1" fmla="val -43247"/>
              <a:gd name="adj2" fmla="val 59927"/>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Candara" pitchFamily="34" charset="0"/>
              </a:rPr>
              <a:t>Come sei attento </a:t>
            </a:r>
            <a:r>
              <a:rPr lang="it-IT" sz="2800" i="1" dirty="0">
                <a:solidFill>
                  <a:schemeClr val="tx1"/>
                </a:solidFill>
                <a:latin typeface="Candara" pitchFamily="34" charset="0"/>
              </a:rPr>
              <a:t>oggi</a:t>
            </a:r>
            <a:r>
              <a:rPr lang="it-IT" sz="2800" dirty="0">
                <a:solidFill>
                  <a:schemeClr val="tx1"/>
                </a:solidFill>
                <a:latin typeface="Candara" pitchFamily="34" charset="0"/>
              </a:rPr>
              <a:t>!</a:t>
            </a:r>
          </a:p>
        </p:txBody>
      </p:sp>
      <p:sp>
        <p:nvSpPr>
          <p:cNvPr id="22" name="Fumetto 3 21"/>
          <p:cNvSpPr/>
          <p:nvPr/>
        </p:nvSpPr>
        <p:spPr>
          <a:xfrm>
            <a:off x="5220072" y="4005064"/>
            <a:ext cx="3074640" cy="2196824"/>
          </a:xfrm>
          <a:prstGeom prst="wedgeEllipseCallout">
            <a:avLst>
              <a:gd name="adj1" fmla="val 45973"/>
              <a:gd name="adj2" fmla="val 51315"/>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Candara" pitchFamily="34" charset="0"/>
              </a:rPr>
              <a:t>Verifica senza errori </a:t>
            </a:r>
            <a:r>
              <a:rPr lang="it-IT" sz="2800" i="1" dirty="0">
                <a:solidFill>
                  <a:schemeClr val="tx1"/>
                </a:solidFill>
                <a:latin typeface="Candara" pitchFamily="34" charset="0"/>
              </a:rPr>
              <a:t>anche tu!</a:t>
            </a:r>
          </a:p>
        </p:txBody>
      </p:sp>
      <p:sp>
        <p:nvSpPr>
          <p:cNvPr id="23" name="Fumetto 3 22"/>
          <p:cNvSpPr/>
          <p:nvPr/>
        </p:nvSpPr>
        <p:spPr>
          <a:xfrm>
            <a:off x="2915816" y="2420888"/>
            <a:ext cx="3456384" cy="2448272"/>
          </a:xfrm>
          <a:prstGeom prst="wedgeEllipseCallout">
            <a:avLst>
              <a:gd name="adj1" fmla="val -5393"/>
              <a:gd name="adj2" fmla="val 66436"/>
            </a:avLst>
          </a:prstGeom>
          <a:solidFill>
            <a:schemeClr val="bg1"/>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Candara" pitchFamily="34" charset="0"/>
              </a:rPr>
              <a:t>Ah, </a:t>
            </a:r>
            <a:r>
              <a:rPr lang="it-IT" sz="2800" i="1" dirty="0">
                <a:solidFill>
                  <a:schemeClr val="tx1"/>
                </a:solidFill>
                <a:latin typeface="Candara" pitchFamily="34" charset="0"/>
              </a:rPr>
              <a:t>su questo, </a:t>
            </a:r>
            <a:r>
              <a:rPr lang="it-IT" sz="2800" dirty="0">
                <a:solidFill>
                  <a:schemeClr val="tx1"/>
                </a:solidFill>
                <a:latin typeface="Candara" pitchFamily="34" charset="0"/>
              </a:rPr>
              <a:t>non le si può dire nulla, è brava!</a:t>
            </a:r>
          </a:p>
        </p:txBody>
      </p:sp>
      <p:sp>
        <p:nvSpPr>
          <p:cNvPr id="9" name="CasellaDiTesto 8"/>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3" name="Segnaposto numero diapositiva 2"/>
          <p:cNvSpPr>
            <a:spLocks noGrp="1"/>
          </p:cNvSpPr>
          <p:nvPr>
            <p:ph type="sldNum" sz="quarter" idx="12"/>
          </p:nvPr>
        </p:nvSpPr>
        <p:spPr/>
        <p:txBody>
          <a:bodyPr/>
          <a:lstStyle/>
          <a:p>
            <a:fld id="{ABA9589E-4976-4FB0-A765-DDD9500F131C}" type="slidenum">
              <a:rPr lang="it-IT" smtClean="0"/>
              <a:pPr/>
              <a:t>18</a:t>
            </a:fld>
            <a:endParaRPr lang="it-IT" dirty="0"/>
          </a:p>
        </p:txBody>
      </p:sp>
      <p:sp>
        <p:nvSpPr>
          <p:cNvPr id="2" name="Segnaposto piè di pagina 1"/>
          <p:cNvSpPr>
            <a:spLocks noGrp="1"/>
          </p:cNvSpPr>
          <p:nvPr>
            <p:ph type="ftr" sz="quarter" idx="11"/>
          </p:nvPr>
        </p:nvSpPr>
        <p:spPr/>
        <p:txBody>
          <a:bodyPr/>
          <a:lstStyle/>
          <a:p>
            <a:r>
              <a:rPr lang="it-IT" dirty="0"/>
              <a:t>Antonia Carlini</a:t>
            </a:r>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59820"/>
            <a:ext cx="792088" cy="931253"/>
          </a:xfrm>
          <a:prstGeom prst="rect">
            <a:avLst/>
          </a:prstGeom>
        </p:spPr>
      </p:pic>
      <p:sp>
        <p:nvSpPr>
          <p:cNvPr id="12" name="Rettangolo 11"/>
          <p:cNvSpPr/>
          <p:nvPr/>
        </p:nvSpPr>
        <p:spPr>
          <a:xfrm>
            <a:off x="1259632" y="459820"/>
            <a:ext cx="7427168"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a:solidFill>
                  <a:schemeClr val="bg1"/>
                </a:solidFill>
                <a:latin typeface="Calibri Light" panose="020F0302020204030204" pitchFamily="34" charset="0"/>
              </a:rPr>
              <a:t>… e mai «di plastica» !</a:t>
            </a:r>
          </a:p>
        </p:txBody>
      </p:sp>
    </p:spTree>
    <p:extLst>
      <p:ext uri="{BB962C8B-B14F-4D97-AF65-F5344CB8AC3E}">
        <p14:creationId xmlns:p14="http://schemas.microsoft.com/office/powerpoint/2010/main" val="13274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ox(in)">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C3D30DCE-DACD-4CD3-A700-6D76F4FB1AB4}" type="slidenum">
              <a:rPr lang="it-IT" smtClean="0"/>
              <a:pPr/>
              <a:t>19</a:t>
            </a:fld>
            <a:endParaRPr lang="it-IT" dirty="0"/>
          </a:p>
        </p:txBody>
      </p:sp>
      <p:sp>
        <p:nvSpPr>
          <p:cNvPr id="9" name="Rettangolo 8"/>
          <p:cNvSpPr/>
          <p:nvPr/>
        </p:nvSpPr>
        <p:spPr>
          <a:xfrm>
            <a:off x="4643438" y="1071546"/>
            <a:ext cx="4074604" cy="4647426"/>
          </a:xfrm>
          <a:prstGeom prst="rect">
            <a:avLst/>
          </a:prstGeom>
        </p:spPr>
        <p:txBody>
          <a:bodyPr wrap="square">
            <a:spAutoFit/>
          </a:bodyPr>
          <a:lstStyle/>
          <a:p>
            <a:pPr marL="457200" indent="-457200" algn="ctr">
              <a:spcBef>
                <a:spcPts val="1800"/>
              </a:spcBef>
              <a:spcAft>
                <a:spcPts val="1200"/>
              </a:spcAft>
              <a:buClr>
                <a:srgbClr val="00B0F0"/>
              </a:buClr>
              <a:buFont typeface="Arial" panose="020B0604020202020204" pitchFamily="34" charset="0"/>
              <a:buChar char="•"/>
            </a:pPr>
            <a:r>
              <a:rPr lang="it-IT" sz="2800" dirty="0">
                <a:solidFill>
                  <a:srgbClr val="002060"/>
                </a:solidFill>
                <a:latin typeface="Calibri Light" panose="020F0302020204030204" pitchFamily="34" charset="0"/>
              </a:rPr>
              <a:t>senso di inadeguatezza</a:t>
            </a:r>
          </a:p>
          <a:p>
            <a:pPr marL="457200" indent="-457200" algn="ctr">
              <a:spcBef>
                <a:spcPts val="1800"/>
              </a:spcBef>
              <a:spcAft>
                <a:spcPts val="1200"/>
              </a:spcAft>
              <a:buClr>
                <a:srgbClr val="00B0F0"/>
              </a:buClr>
              <a:buFont typeface="Arial" panose="020B0604020202020204" pitchFamily="34" charset="0"/>
              <a:buChar char="•"/>
            </a:pPr>
            <a:r>
              <a:rPr lang="it-IT" sz="2800" dirty="0">
                <a:solidFill>
                  <a:srgbClr val="002060"/>
                </a:solidFill>
                <a:latin typeface="Calibri Light" panose="020F0302020204030204" pitchFamily="34" charset="0"/>
              </a:rPr>
              <a:t>svalutazione di sé</a:t>
            </a:r>
          </a:p>
          <a:p>
            <a:pPr marL="457200" indent="-457200" algn="ctr">
              <a:spcBef>
                <a:spcPts val="1800"/>
              </a:spcBef>
              <a:spcAft>
                <a:spcPts val="1200"/>
              </a:spcAft>
              <a:buClr>
                <a:srgbClr val="00B0F0"/>
              </a:buClr>
              <a:buFont typeface="Arial" panose="020B0604020202020204" pitchFamily="34" charset="0"/>
              <a:buChar char="•"/>
            </a:pPr>
            <a:r>
              <a:rPr lang="it-IT" sz="2800" dirty="0">
                <a:solidFill>
                  <a:srgbClr val="002060"/>
                </a:solidFill>
                <a:latin typeface="Calibri Light" panose="020F0302020204030204" pitchFamily="34" charset="0"/>
              </a:rPr>
              <a:t>chiusura in se stesso</a:t>
            </a:r>
          </a:p>
          <a:p>
            <a:pPr marL="457200" indent="-457200" algn="ctr">
              <a:spcBef>
                <a:spcPts val="1800"/>
              </a:spcBef>
              <a:spcAft>
                <a:spcPts val="1200"/>
              </a:spcAft>
              <a:buClr>
                <a:srgbClr val="00B0F0"/>
              </a:buClr>
              <a:buFont typeface="Arial" panose="020B0604020202020204" pitchFamily="34" charset="0"/>
              <a:buChar char="•"/>
            </a:pPr>
            <a:r>
              <a:rPr lang="it-IT" sz="2800" dirty="0">
                <a:solidFill>
                  <a:srgbClr val="002060"/>
                </a:solidFill>
                <a:latin typeface="Calibri Light" panose="020F0302020204030204" pitchFamily="34" charset="0"/>
              </a:rPr>
              <a:t>riduzione </a:t>
            </a:r>
            <a:r>
              <a:rPr lang="it-IT" sz="2800" i="1" dirty="0">
                <a:solidFill>
                  <a:srgbClr val="002060"/>
                </a:solidFill>
                <a:latin typeface="Calibri Light" panose="020F0302020204030204" pitchFamily="34" charset="0"/>
              </a:rPr>
              <a:t>sensibile</a:t>
            </a:r>
            <a:r>
              <a:rPr lang="it-IT" sz="2800" dirty="0">
                <a:solidFill>
                  <a:srgbClr val="002060"/>
                </a:solidFill>
                <a:latin typeface="Calibri Light" panose="020F0302020204030204" pitchFamily="34" charset="0"/>
              </a:rPr>
              <a:t> della spinta al miglioramento e alla realizzazione di sé</a:t>
            </a:r>
          </a:p>
          <a:p>
            <a:pPr marL="457200" indent="-457200" algn="ctr">
              <a:spcBef>
                <a:spcPts val="1800"/>
              </a:spcBef>
              <a:spcAft>
                <a:spcPts val="1200"/>
              </a:spcAft>
              <a:buClr>
                <a:srgbClr val="00B0F0"/>
              </a:buClr>
              <a:buFont typeface="Arial" panose="020B0604020202020204" pitchFamily="34" charset="0"/>
              <a:buChar char="•"/>
            </a:pPr>
            <a:r>
              <a:rPr lang="it-IT" sz="2800" dirty="0">
                <a:solidFill>
                  <a:srgbClr val="002060"/>
                </a:solidFill>
                <a:latin typeface="Calibri Light" panose="020F0302020204030204" pitchFamily="34" charset="0"/>
              </a:rPr>
              <a:t>demotivazione</a:t>
            </a:r>
          </a:p>
        </p:txBody>
      </p:sp>
      <p:sp>
        <p:nvSpPr>
          <p:cNvPr id="10" name="Rettangolo 9"/>
          <p:cNvSpPr/>
          <p:nvPr/>
        </p:nvSpPr>
        <p:spPr>
          <a:xfrm>
            <a:off x="4643438" y="500042"/>
            <a:ext cx="4074604" cy="592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p>
        </p:txBody>
      </p:sp>
      <p:sp>
        <p:nvSpPr>
          <p:cNvPr id="11" name="Fumetto 3 10"/>
          <p:cNvSpPr/>
          <p:nvPr/>
        </p:nvSpPr>
        <p:spPr>
          <a:xfrm>
            <a:off x="4981986" y="654526"/>
            <a:ext cx="3397509" cy="2760352"/>
          </a:xfrm>
          <a:prstGeom prst="wedgeEllipseCallout">
            <a:avLst>
              <a:gd name="adj1" fmla="val -58381"/>
              <a:gd name="adj2" fmla="val 21886"/>
            </a:avLst>
          </a:prstGeom>
          <a:solidFill>
            <a:schemeClr val="bg1"/>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002060"/>
                </a:solidFill>
                <a:latin typeface="Calibri Light" panose="020F0302020204030204" pitchFamily="34" charset="0"/>
              </a:rPr>
              <a:t>Io non sono capace</a:t>
            </a:r>
          </a:p>
          <a:p>
            <a:pPr algn="ctr"/>
            <a:r>
              <a:rPr lang="it-IT" sz="2800" dirty="0">
                <a:solidFill>
                  <a:srgbClr val="002060"/>
                </a:solidFill>
                <a:latin typeface="Calibri Light" panose="020F0302020204030204" pitchFamily="34" charset="0"/>
              </a:rPr>
              <a:t>Non ci provo</a:t>
            </a:r>
          </a:p>
          <a:p>
            <a:pPr algn="ctr"/>
            <a:r>
              <a:rPr lang="it-IT" sz="2800" dirty="0">
                <a:solidFill>
                  <a:srgbClr val="002060"/>
                </a:solidFill>
                <a:latin typeface="Calibri Light" panose="020F0302020204030204" pitchFamily="34" charset="0"/>
              </a:rPr>
              <a:t>Evito di espormi</a:t>
            </a:r>
          </a:p>
        </p:txBody>
      </p:sp>
      <p:sp>
        <p:nvSpPr>
          <p:cNvPr id="13" name="Fumetto 3 12"/>
          <p:cNvSpPr/>
          <p:nvPr/>
        </p:nvSpPr>
        <p:spPr>
          <a:xfrm>
            <a:off x="5112869" y="3537103"/>
            <a:ext cx="3397509" cy="2760352"/>
          </a:xfrm>
          <a:prstGeom prst="wedgeEllipseCallout">
            <a:avLst>
              <a:gd name="adj1" fmla="val -62315"/>
              <a:gd name="adj2" fmla="val 20894"/>
            </a:avLst>
          </a:prstGeom>
          <a:solidFill>
            <a:schemeClr val="bg1"/>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a:t>
            </a:r>
            <a:endParaRPr lang="it-IT" sz="2800" dirty="0">
              <a:solidFill>
                <a:srgbClr val="002060"/>
              </a:solidFill>
              <a:latin typeface="Calibri Light" panose="020F0302020204030204" pitchFamily="34" charset="0"/>
            </a:endParaRPr>
          </a:p>
          <a:p>
            <a:pPr algn="ctr"/>
            <a:r>
              <a:rPr lang="it-IT" sz="2800" dirty="0">
                <a:solidFill>
                  <a:srgbClr val="002060"/>
                </a:solidFill>
                <a:latin typeface="Calibri Light" panose="020F0302020204030204" pitchFamily="34" charset="0"/>
              </a:rPr>
              <a:t>Mi oppongo</a:t>
            </a:r>
          </a:p>
          <a:p>
            <a:pPr algn="ctr"/>
            <a:r>
              <a:rPr lang="it-IT" sz="2800" dirty="0">
                <a:solidFill>
                  <a:srgbClr val="002060"/>
                </a:solidFill>
                <a:latin typeface="Calibri Light" panose="020F0302020204030204" pitchFamily="34" charset="0"/>
              </a:rPr>
              <a:t>Ti provoco</a:t>
            </a:r>
          </a:p>
          <a:p>
            <a:pPr algn="ctr"/>
            <a:r>
              <a:rPr lang="it-IT" sz="2800" dirty="0">
                <a:solidFill>
                  <a:srgbClr val="002060"/>
                </a:solidFill>
                <a:latin typeface="Calibri Light" panose="020F0302020204030204" pitchFamily="34" charset="0"/>
              </a:rPr>
              <a:t>Interpreto il ruolo</a:t>
            </a:r>
          </a:p>
          <a:p>
            <a:pPr algn="ctr"/>
            <a:endParaRPr lang="it-IT" sz="2800" dirty="0">
              <a:solidFill>
                <a:srgbClr val="002060"/>
              </a:solidFill>
              <a:latin typeface="Calibri Light" panose="020F0302020204030204" pitchFamily="34" charset="0"/>
            </a:endParaRPr>
          </a:p>
        </p:txBody>
      </p:sp>
      <p:sp>
        <p:nvSpPr>
          <p:cNvPr id="14" name="CasellaDiTesto 13"/>
          <p:cNvSpPr txBox="1"/>
          <p:nvPr/>
        </p:nvSpPr>
        <p:spPr>
          <a:xfrm>
            <a:off x="4468526" y="6362854"/>
            <a:ext cx="4042011" cy="430887"/>
          </a:xfrm>
          <a:prstGeom prst="rect">
            <a:avLst/>
          </a:prstGeom>
          <a:noFill/>
        </p:spPr>
        <p:txBody>
          <a:bodyPr wrap="square" rtlCol="0">
            <a:spAutoFit/>
          </a:bodyPr>
          <a:lstStyle/>
          <a:p>
            <a:pPr algn="ctr"/>
            <a:r>
              <a:rPr lang="it-IT" sz="1100" dirty="0">
                <a:latin typeface="Candara" pitchFamily="34" charset="0"/>
              </a:rPr>
              <a:t>T. Gordon “Insegnanti efficaci. Il metodo Gordon:pratiche educative per insegnanti, genitori e studenti”, 1991</a:t>
            </a:r>
          </a:p>
        </p:txBody>
      </p:sp>
      <p:pic>
        <p:nvPicPr>
          <p:cNvPr id="78850" name="Picture 2" descr="Risultati immagini per studente ribelle"/>
          <p:cNvPicPr>
            <a:picLocks noChangeAspect="1" noChangeArrowheads="1"/>
          </p:cNvPicPr>
          <p:nvPr/>
        </p:nvPicPr>
        <p:blipFill>
          <a:blip r:embed="rId2" cstate="print"/>
          <a:srcRect/>
          <a:stretch>
            <a:fillRect/>
          </a:stretch>
        </p:blipFill>
        <p:spPr bwMode="auto">
          <a:xfrm>
            <a:off x="827584" y="3789040"/>
            <a:ext cx="3168352" cy="2448272"/>
          </a:xfrm>
          <a:prstGeom prst="rect">
            <a:avLst/>
          </a:prstGeom>
          <a:noFill/>
        </p:spPr>
      </p:pic>
      <p:pic>
        <p:nvPicPr>
          <p:cNvPr id="78852" name="Picture 4" descr="Immagine correlata"/>
          <p:cNvPicPr>
            <a:picLocks noChangeAspect="1" noChangeArrowheads="1"/>
          </p:cNvPicPr>
          <p:nvPr/>
        </p:nvPicPr>
        <p:blipFill>
          <a:blip r:embed="rId3" cstate="print"/>
          <a:srcRect/>
          <a:stretch>
            <a:fillRect/>
          </a:stretch>
        </p:blipFill>
        <p:spPr bwMode="auto">
          <a:xfrm>
            <a:off x="827584" y="836712"/>
            <a:ext cx="3168352" cy="2436286"/>
          </a:xfrm>
          <a:prstGeom prst="rect">
            <a:avLst/>
          </a:prstGeom>
          <a:noFill/>
        </p:spPr>
      </p:pic>
    </p:spTree>
    <p:extLst>
      <p:ext uri="{BB962C8B-B14F-4D97-AF65-F5344CB8AC3E}">
        <p14:creationId xmlns:p14="http://schemas.microsoft.com/office/powerpoint/2010/main" val="29775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8852"/>
                                        </p:tgtEl>
                                        <p:attrNameLst>
                                          <p:attrName>style.visibility</p:attrName>
                                        </p:attrNameLst>
                                      </p:cBhvr>
                                      <p:to>
                                        <p:strVal val="visible"/>
                                      </p:to>
                                    </p:set>
                                    <p:animEffect transition="in" filter="fade">
                                      <p:cBhvr>
                                        <p:cTn id="10" dur="1000"/>
                                        <p:tgtEl>
                                          <p:spTgt spid="78852"/>
                                        </p:tgtEl>
                                      </p:cBhvr>
                                    </p:animEffect>
                                  </p:childTnLst>
                                </p:cTn>
                              </p:par>
                              <p:par>
                                <p:cTn id="11" presetID="10" presetClass="entr" presetSubtype="0" fill="hold" nodeType="withEffect">
                                  <p:stCondLst>
                                    <p:cond delay="0"/>
                                  </p:stCondLst>
                                  <p:childTnLst>
                                    <p:set>
                                      <p:cBhvr>
                                        <p:cTn id="12" dur="1" fill="hold">
                                          <p:stCondLst>
                                            <p:cond delay="0"/>
                                          </p:stCondLst>
                                        </p:cTn>
                                        <p:tgtEl>
                                          <p:spTgt spid="78850"/>
                                        </p:tgtEl>
                                        <p:attrNameLst>
                                          <p:attrName>style.visibility</p:attrName>
                                        </p:attrNameLst>
                                      </p:cBhvr>
                                      <p:to>
                                        <p:strVal val="visible"/>
                                      </p:to>
                                    </p:set>
                                    <p:animEffect transition="in" filter="fade">
                                      <p:cBhvr>
                                        <p:cTn id="13" dur="1000"/>
                                        <p:tgtEl>
                                          <p:spTgt spid="788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15616" y="3501008"/>
            <a:ext cx="7128793" cy="923330"/>
          </a:xfrm>
          <a:prstGeom prst="rect">
            <a:avLst/>
          </a:prstGeom>
          <a:noFill/>
        </p:spPr>
        <p:txBody>
          <a:bodyPr wrap="square" rtlCol="0">
            <a:spAutoFit/>
          </a:bodyPr>
          <a:lstStyle/>
          <a:p>
            <a:pPr algn="ctr"/>
            <a:r>
              <a:rPr lang="it-IT" sz="5400" b="1" dirty="0">
                <a:solidFill>
                  <a:srgbClr val="0066CC"/>
                </a:solidFill>
                <a:effectLst>
                  <a:outerShdw blurRad="38100" dist="38100" dir="2700000" algn="tl">
                    <a:srgbClr val="000000">
                      <a:alpha val="43137"/>
                    </a:srgbClr>
                  </a:outerShdw>
                </a:effectLst>
                <a:latin typeface="Segoe Print" pitchFamily="2" charset="0"/>
              </a:rPr>
              <a:t>Tempo di bilanci</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a:t>
            </a:fld>
            <a:endParaRPr lang="it-IT" dirty="0"/>
          </a:p>
        </p:txBody>
      </p:sp>
      <p:sp>
        <p:nvSpPr>
          <p:cNvPr id="4" name="Segnaposto piè di pagina 3"/>
          <p:cNvSpPr>
            <a:spLocks noGrp="1"/>
          </p:cNvSpPr>
          <p:nvPr>
            <p:ph type="ftr" sz="quarter" idx="11"/>
          </p:nvPr>
        </p:nvSpPr>
        <p:spPr/>
        <p:txBody>
          <a:bodyPr/>
          <a:lstStyle/>
          <a:p>
            <a:r>
              <a:rPr lang="it-IT" dirty="0"/>
              <a:t>Antonia Carlini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560296597"/>
              </p:ext>
            </p:extLst>
          </p:nvPr>
        </p:nvGraphicFramePr>
        <p:xfrm>
          <a:off x="1051992" y="1737633"/>
          <a:ext cx="763284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611560" y="4077072"/>
            <a:ext cx="2934073" cy="523220"/>
          </a:xfrm>
          <a:prstGeom prst="rect">
            <a:avLst/>
          </a:prstGeom>
          <a:noFill/>
        </p:spPr>
        <p:txBody>
          <a:bodyPr wrap="none" rtlCol="0">
            <a:spAutoFit/>
          </a:bodyPr>
          <a:lstStyle/>
          <a:p>
            <a:r>
              <a:rPr lang="it-IT" sz="2800" i="1" dirty="0">
                <a:solidFill>
                  <a:schemeClr val="accent4">
                    <a:lumMod val="50000"/>
                  </a:schemeClr>
                </a:solidFill>
              </a:rPr>
              <a:t>Legami di coesione</a:t>
            </a:r>
          </a:p>
        </p:txBody>
      </p:sp>
      <p:sp>
        <p:nvSpPr>
          <p:cNvPr id="6" name="CasellaDiTesto 5"/>
          <p:cNvSpPr txBox="1"/>
          <p:nvPr/>
        </p:nvSpPr>
        <p:spPr>
          <a:xfrm>
            <a:off x="1763688" y="2996952"/>
            <a:ext cx="4459682" cy="523220"/>
          </a:xfrm>
          <a:prstGeom prst="rect">
            <a:avLst/>
          </a:prstGeom>
          <a:noFill/>
        </p:spPr>
        <p:txBody>
          <a:bodyPr wrap="none" rtlCol="0">
            <a:spAutoFit/>
          </a:bodyPr>
          <a:lstStyle/>
          <a:p>
            <a:r>
              <a:rPr lang="it-IT" sz="2800" i="1" dirty="0">
                <a:solidFill>
                  <a:schemeClr val="accent4">
                    <a:lumMod val="50000"/>
                  </a:schemeClr>
                </a:solidFill>
              </a:rPr>
              <a:t>Mediazione - contaminazione</a:t>
            </a:r>
          </a:p>
        </p:txBody>
      </p:sp>
      <p:sp>
        <p:nvSpPr>
          <p:cNvPr id="7" name="CasellaDiTesto 6"/>
          <p:cNvSpPr txBox="1"/>
          <p:nvPr/>
        </p:nvSpPr>
        <p:spPr>
          <a:xfrm>
            <a:off x="4211960" y="1844824"/>
            <a:ext cx="4944880" cy="523220"/>
          </a:xfrm>
          <a:prstGeom prst="rect">
            <a:avLst/>
          </a:prstGeom>
          <a:noFill/>
        </p:spPr>
        <p:txBody>
          <a:bodyPr wrap="none" rtlCol="0">
            <a:spAutoFit/>
          </a:bodyPr>
          <a:lstStyle/>
          <a:p>
            <a:r>
              <a:rPr lang="it-IT" sz="2800" i="1" dirty="0">
                <a:solidFill>
                  <a:schemeClr val="accent4">
                    <a:lumMod val="50000"/>
                  </a:schemeClr>
                </a:solidFill>
              </a:rPr>
              <a:t>Collaborazione - azione sinergica</a:t>
            </a:r>
          </a:p>
        </p:txBody>
      </p:sp>
      <p:sp>
        <p:nvSpPr>
          <p:cNvPr id="8" name="CasellaDiTesto 7"/>
          <p:cNvSpPr txBox="1"/>
          <p:nvPr/>
        </p:nvSpPr>
        <p:spPr>
          <a:xfrm>
            <a:off x="1331640" y="5229200"/>
            <a:ext cx="3168352" cy="1015663"/>
          </a:xfrm>
          <a:prstGeom prst="rect">
            <a:avLst/>
          </a:prstGeom>
          <a:noFill/>
        </p:spPr>
        <p:txBody>
          <a:bodyPr wrap="square" rtlCol="0">
            <a:spAutoFit/>
          </a:bodyPr>
          <a:lstStyle/>
          <a:p>
            <a:pPr algn="ctr"/>
            <a:r>
              <a:rPr lang="it-IT" sz="2000" dirty="0">
                <a:latin typeface="Arial Narrow" pitchFamily="34" charset="0"/>
                <a:cs typeface="Aparajita" pitchFamily="34" charset="0"/>
              </a:rPr>
              <a:t>somiglianza attrazione condivisione </a:t>
            </a:r>
          </a:p>
          <a:p>
            <a:pPr algn="ctr"/>
            <a:r>
              <a:rPr lang="it-IT" sz="2000" dirty="0">
                <a:latin typeface="Arial Narrow" pitchFamily="34" charset="0"/>
                <a:cs typeface="Aparajita" pitchFamily="34" charset="0"/>
              </a:rPr>
              <a:t>di interessi e di obiettivi</a:t>
            </a:r>
          </a:p>
        </p:txBody>
      </p:sp>
      <p:sp>
        <p:nvSpPr>
          <p:cNvPr id="9" name="CasellaDiTesto 8"/>
          <p:cNvSpPr txBox="1"/>
          <p:nvPr/>
        </p:nvSpPr>
        <p:spPr>
          <a:xfrm>
            <a:off x="4211960" y="4221088"/>
            <a:ext cx="3456384" cy="1938992"/>
          </a:xfrm>
          <a:prstGeom prst="rect">
            <a:avLst/>
          </a:prstGeom>
          <a:noFill/>
        </p:spPr>
        <p:txBody>
          <a:bodyPr wrap="square" rtlCol="0">
            <a:spAutoFit/>
          </a:bodyPr>
          <a:lstStyle/>
          <a:p>
            <a:pPr algn="ctr"/>
            <a:r>
              <a:rPr lang="it-IT" sz="2000" dirty="0">
                <a:latin typeface="Arial Narrow" pitchFamily="34" charset="0"/>
                <a:cs typeface="Aparajita" pitchFamily="34" charset="0"/>
              </a:rPr>
              <a:t>individuazione  riconoscimento e valorizzazione di stili, sistemi, competenze, conoscenze, valori, modelli</a:t>
            </a:r>
          </a:p>
          <a:p>
            <a:pPr algn="ctr"/>
            <a:endParaRPr lang="it-IT" sz="2000" dirty="0">
              <a:latin typeface="Arial Narrow" pitchFamily="34" charset="0"/>
              <a:cs typeface="Aparajita" pitchFamily="34" charset="0"/>
            </a:endParaRPr>
          </a:p>
          <a:p>
            <a:pPr algn="ctr"/>
            <a:r>
              <a:rPr lang="it-IT" sz="2000" dirty="0">
                <a:latin typeface="Arial Narrow" pitchFamily="34" charset="0"/>
                <a:cs typeface="Aparajita" pitchFamily="34" charset="0"/>
              </a:rPr>
              <a:t>differenti</a:t>
            </a:r>
          </a:p>
        </p:txBody>
      </p:sp>
      <p:sp>
        <p:nvSpPr>
          <p:cNvPr id="10" name="Parentesi graffa chiusa 9"/>
          <p:cNvSpPr/>
          <p:nvPr/>
        </p:nvSpPr>
        <p:spPr>
          <a:xfrm rot="5400000">
            <a:off x="5760132" y="4185084"/>
            <a:ext cx="360040" cy="2880320"/>
          </a:xfrm>
          <a:prstGeom prst="rightBrace">
            <a:avLst>
              <a:gd name="adj1" fmla="val 39154"/>
              <a:gd name="adj2" fmla="val 5197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solidFill>
                <a:srgbClr val="0066CC"/>
              </a:solidFill>
            </a:endParaRPr>
          </a:p>
        </p:txBody>
      </p:sp>
      <p:sp>
        <p:nvSpPr>
          <p:cNvPr id="11" name="CasellaDiTesto 10"/>
          <p:cNvSpPr txBox="1"/>
          <p:nvPr/>
        </p:nvSpPr>
        <p:spPr>
          <a:xfrm rot="19898774">
            <a:off x="-153219" y="2317917"/>
            <a:ext cx="4869269" cy="584775"/>
          </a:xfrm>
          <a:prstGeom prst="rect">
            <a:avLst/>
          </a:prstGeom>
          <a:noFill/>
        </p:spPr>
        <p:txBody>
          <a:bodyPr wrap="square" rtlCol="0">
            <a:spAutoFit/>
          </a:bodyPr>
          <a:lstStyle/>
          <a:p>
            <a:pPr algn="ctr"/>
            <a:r>
              <a:rPr lang="it-IT" sz="3200" b="1" dirty="0">
                <a:solidFill>
                  <a:srgbClr val="0066CC"/>
                </a:solidFill>
                <a:latin typeface="Segoe Print" pitchFamily="2" charset="0"/>
              </a:rPr>
              <a:t>dalla classe al gruppo</a:t>
            </a:r>
          </a:p>
        </p:txBody>
      </p:sp>
      <p:sp>
        <p:nvSpPr>
          <p:cNvPr id="13" name="CasellaDiTesto 12"/>
          <p:cNvSpPr txBox="1"/>
          <p:nvPr/>
        </p:nvSpPr>
        <p:spPr>
          <a:xfrm>
            <a:off x="3838261" y="6457890"/>
            <a:ext cx="1103507" cy="276999"/>
          </a:xfrm>
          <a:prstGeom prst="rect">
            <a:avLst/>
          </a:prstGeom>
          <a:noFill/>
        </p:spPr>
        <p:txBody>
          <a:bodyPr wrap="none" rtlCol="0">
            <a:spAutoFit/>
          </a:bodyPr>
          <a:lstStyle/>
          <a:p>
            <a:pPr algn="ctr"/>
            <a:r>
              <a:rPr lang="it-IT" sz="1200" dirty="0"/>
              <a:t>Antonia Carlini</a:t>
            </a:r>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20</a:t>
            </a:fld>
            <a:endParaRPr lang="it-IT" dirty="0"/>
          </a:p>
        </p:txBody>
      </p:sp>
      <p:sp>
        <p:nvSpPr>
          <p:cNvPr id="3" name="Segnaposto piè di pagina 2"/>
          <p:cNvSpPr>
            <a:spLocks noGrp="1"/>
          </p:cNvSpPr>
          <p:nvPr>
            <p:ph type="ftr" sz="quarter" idx="11"/>
          </p:nvPr>
        </p:nvSpPr>
        <p:spPr/>
        <p:txBody>
          <a:bodyPr/>
          <a:lstStyle/>
          <a:p>
            <a:r>
              <a:rPr lang="it-IT" dirty="0"/>
              <a:t>Antonia Carlini</a:t>
            </a:r>
          </a:p>
        </p:txBody>
      </p:sp>
      <p:pic>
        <p:nvPicPr>
          <p:cNvPr id="16" name="Immagin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459820"/>
            <a:ext cx="792088" cy="931253"/>
          </a:xfrm>
          <a:prstGeom prst="rect">
            <a:avLst/>
          </a:prstGeom>
        </p:spPr>
      </p:pic>
      <p:sp>
        <p:nvSpPr>
          <p:cNvPr id="17" name="Rettangolo 16"/>
          <p:cNvSpPr/>
          <p:nvPr/>
        </p:nvSpPr>
        <p:spPr>
          <a:xfrm>
            <a:off x="1259632" y="459820"/>
            <a:ext cx="7427168"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a:solidFill>
                  <a:schemeClr val="bg1"/>
                </a:solidFill>
                <a:latin typeface="Calibri Light" panose="020F0302020204030204" pitchFamily="34" charset="0"/>
              </a:rPr>
              <a:t>La risorsa gruppo</a:t>
            </a:r>
          </a:p>
        </p:txBody>
      </p:sp>
    </p:spTree>
    <p:extLst>
      <p:ext uri="{BB962C8B-B14F-4D97-AF65-F5344CB8AC3E}">
        <p14:creationId xmlns:p14="http://schemas.microsoft.com/office/powerpoint/2010/main" val="3719861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96344" y="1968831"/>
            <a:ext cx="6380112" cy="3836326"/>
          </a:xfrm>
          <a:noFill/>
        </p:spPr>
        <p:txBody>
          <a:bodyPr>
            <a:noAutofit/>
          </a:bodyPr>
          <a:lstStyle/>
          <a:p>
            <a:pPr marL="0" indent="0" algn="just">
              <a:spcBef>
                <a:spcPts val="0"/>
              </a:spcBef>
              <a:buNone/>
            </a:pPr>
            <a:r>
              <a:rPr lang="it-IT" sz="2800" dirty="0">
                <a:latin typeface="Candara" pitchFamily="34" charset="0"/>
              </a:rPr>
              <a:t> </a:t>
            </a:r>
          </a:p>
          <a:p>
            <a:pPr marL="0" indent="0" algn="just">
              <a:spcBef>
                <a:spcPts val="0"/>
              </a:spcBef>
              <a:buNone/>
            </a:pPr>
            <a:endParaRPr lang="it-IT" sz="2800" dirty="0">
              <a:latin typeface="Candara" pitchFamily="34" charset="0"/>
            </a:endParaRPr>
          </a:p>
          <a:p>
            <a:pPr marL="0" indent="0" algn="just">
              <a:spcBef>
                <a:spcPts val="0"/>
              </a:spcBef>
              <a:buNone/>
            </a:pPr>
            <a:endParaRPr lang="it-IT" sz="2800" dirty="0">
              <a:latin typeface="Candara" pitchFamily="34" charset="0"/>
            </a:endParaRPr>
          </a:p>
        </p:txBody>
      </p:sp>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Antonia Carlini</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21</a:t>
            </a:fld>
            <a:endParaRPr lang="it-IT" dirty="0"/>
          </a:p>
        </p:txBody>
      </p:sp>
      <p:sp>
        <p:nvSpPr>
          <p:cNvPr id="4" name="Segnaposto piè di pagina 3"/>
          <p:cNvSpPr>
            <a:spLocks noGrp="1"/>
          </p:cNvSpPr>
          <p:nvPr>
            <p:ph type="ftr" sz="quarter" idx="11"/>
          </p:nvPr>
        </p:nvSpPr>
        <p:spPr/>
        <p:txBody>
          <a:bodyPr/>
          <a:lstStyle/>
          <a:p>
            <a:r>
              <a:rPr lang="it-IT" dirty="0"/>
              <a:t>Antonia Carlini</a:t>
            </a:r>
          </a:p>
        </p:txBody>
      </p:sp>
      <p:sp>
        <p:nvSpPr>
          <p:cNvPr id="5" name="Rettangolo 4"/>
          <p:cNvSpPr/>
          <p:nvPr/>
        </p:nvSpPr>
        <p:spPr>
          <a:xfrm>
            <a:off x="3124200" y="1829494"/>
            <a:ext cx="5563477" cy="3785652"/>
          </a:xfrm>
          <a:prstGeom prst="rect">
            <a:avLst/>
          </a:prstGeom>
        </p:spPr>
        <p:txBody>
          <a:bodyPr wrap="square">
            <a:spAutoFit/>
          </a:bodyPr>
          <a:lstStyle/>
          <a:p>
            <a:pPr algn="ctr"/>
            <a:r>
              <a:rPr lang="it-IT" sz="4000" dirty="0" smtClean="0">
                <a:latin typeface="Calibri" pitchFamily="34" charset="0"/>
              </a:rPr>
              <a:t>Essenzializza i </a:t>
            </a:r>
            <a:r>
              <a:rPr lang="it-IT" sz="4000" dirty="0">
                <a:latin typeface="Calibri" pitchFamily="34" charset="0"/>
              </a:rPr>
              <a:t>contenuti disciplinari e </a:t>
            </a:r>
          </a:p>
          <a:p>
            <a:pPr algn="ctr"/>
            <a:r>
              <a:rPr lang="it-IT" sz="4000" dirty="0" smtClean="0">
                <a:latin typeface="Calibri" pitchFamily="34" charset="0"/>
              </a:rPr>
              <a:t>li trasforma</a:t>
            </a:r>
            <a:endParaRPr lang="it-IT" sz="4000" dirty="0">
              <a:latin typeface="Calibri" pitchFamily="34" charset="0"/>
            </a:endParaRPr>
          </a:p>
          <a:p>
            <a:pPr algn="ctr"/>
            <a:r>
              <a:rPr lang="it-IT" sz="4000" dirty="0">
                <a:latin typeface="Calibri" pitchFamily="34" charset="0"/>
              </a:rPr>
              <a:t>in compiti di apprendimento </a:t>
            </a:r>
          </a:p>
          <a:p>
            <a:pPr algn="ctr"/>
            <a:r>
              <a:rPr lang="it-IT" sz="4000" dirty="0" smtClean="0">
                <a:latin typeface="Calibri" pitchFamily="34" charset="0"/>
              </a:rPr>
              <a:t>stimolanti e sfidanti</a:t>
            </a:r>
            <a:endParaRPr lang="it-IT" sz="4000" dirty="0"/>
          </a:p>
        </p:txBody>
      </p:sp>
      <p:sp>
        <p:nvSpPr>
          <p:cNvPr id="7" name="CasellaDiTesto 6"/>
          <p:cNvSpPr txBox="1"/>
          <p:nvPr/>
        </p:nvSpPr>
        <p:spPr>
          <a:xfrm>
            <a:off x="523642" y="2463690"/>
            <a:ext cx="1470274" cy="132343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it-IT" sz="8000" b="1" i="1" dirty="0" smtClean="0">
                <a:solidFill>
                  <a:schemeClr val="bg1"/>
                </a:solidFill>
                <a:effectLst>
                  <a:outerShdw blurRad="38100" dist="38100" dir="2700000" algn="tl">
                    <a:srgbClr val="000000">
                      <a:alpha val="43137"/>
                    </a:srgbClr>
                  </a:outerShdw>
                </a:effectLst>
                <a:latin typeface="Candara" panose="020E0502030303020204" pitchFamily="34" charset="0"/>
              </a:rPr>
              <a:t>n.3</a:t>
            </a:r>
            <a:endParaRPr lang="it-IT" sz="8000" b="1" i="1"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11" name="Rettangolo 10"/>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itchFamily="34" charset="0"/>
              </a:rPr>
              <a:t>L’insegnante competente …</a:t>
            </a:r>
            <a:endParaRPr lang="it-IT" sz="4400" b="1" dirty="0">
              <a:solidFill>
                <a:schemeClr val="bg1"/>
              </a:solidFill>
              <a:latin typeface="Calibri Light" pitchFamily="34" charset="0"/>
            </a:endParaRPr>
          </a:p>
        </p:txBody>
      </p:sp>
    </p:spTree>
    <p:extLst>
      <p:ext uri="{BB962C8B-B14F-4D97-AF65-F5344CB8AC3E}">
        <p14:creationId xmlns:p14="http://schemas.microsoft.com/office/powerpoint/2010/main" val="29236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539552" y="1412776"/>
            <a:ext cx="8123401"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spcBef>
                <a:spcPts val="1200"/>
              </a:spcBef>
              <a:buClr>
                <a:srgbClr val="0099FF"/>
              </a:buClr>
              <a:buFont typeface="Wingdings" panose="05000000000000000000" pitchFamily="2" charset="2"/>
              <a:buChar char="§"/>
            </a:pPr>
            <a:r>
              <a:rPr lang="it-IT" sz="3200" dirty="0">
                <a:solidFill>
                  <a:schemeClr val="tx1"/>
                </a:solidFill>
                <a:latin typeface="Calibri Light" pitchFamily="34" charset="0"/>
              </a:rPr>
              <a:t>scelta contenuti </a:t>
            </a:r>
            <a:r>
              <a:rPr lang="it-IT" sz="2400" dirty="0">
                <a:solidFill>
                  <a:schemeClr val="tx1"/>
                </a:solidFill>
                <a:latin typeface="Calibri Light" pitchFamily="34" charset="0"/>
              </a:rPr>
              <a:t>(esperienze –attività per l’accesso – in </a:t>
            </a:r>
            <a:r>
              <a:rPr lang="it-IT" sz="2400" i="1" dirty="0">
                <a:solidFill>
                  <a:schemeClr val="tx1"/>
                </a:solidFill>
                <a:latin typeface="Calibri Light" pitchFamily="34" charset="0"/>
              </a:rPr>
              <a:t>prospettiva costruttiva</a:t>
            </a:r>
            <a:r>
              <a:rPr lang="it-IT" sz="2400" dirty="0">
                <a:solidFill>
                  <a:schemeClr val="tx1"/>
                </a:solidFill>
                <a:latin typeface="Calibri Light" pitchFamily="34" charset="0"/>
              </a:rPr>
              <a:t>)</a:t>
            </a:r>
          </a:p>
          <a:p>
            <a:pPr marL="457200" indent="-457200" algn="just">
              <a:spcBef>
                <a:spcPts val="1200"/>
              </a:spcBef>
              <a:buClr>
                <a:srgbClr val="0099FF"/>
              </a:buClr>
              <a:buFont typeface="Wingdings" panose="05000000000000000000" pitchFamily="2" charset="2"/>
              <a:buChar char="§"/>
            </a:pPr>
            <a:r>
              <a:rPr lang="it-IT" sz="3200" dirty="0">
                <a:solidFill>
                  <a:schemeClr val="tx1"/>
                </a:solidFill>
                <a:latin typeface="Calibri Light" pitchFamily="34" charset="0"/>
              </a:rPr>
              <a:t>organizzazione concettuale </a:t>
            </a:r>
            <a:r>
              <a:rPr lang="it-IT" sz="2400" dirty="0">
                <a:solidFill>
                  <a:schemeClr val="tx1"/>
                </a:solidFill>
                <a:latin typeface="Calibri Light" pitchFamily="34" charset="0"/>
              </a:rPr>
              <a:t>(es. </a:t>
            </a:r>
            <a:r>
              <a:rPr lang="it-IT" sz="2400" i="1" dirty="0">
                <a:solidFill>
                  <a:schemeClr val="tx1"/>
                </a:solidFill>
                <a:latin typeface="Calibri Light" pitchFamily="34" charset="0"/>
              </a:rPr>
              <a:t>mappa</a:t>
            </a:r>
            <a:r>
              <a:rPr lang="it-IT" sz="2400" dirty="0">
                <a:solidFill>
                  <a:schemeClr val="tx1"/>
                </a:solidFill>
                <a:latin typeface="Calibri Light" pitchFamily="34" charset="0"/>
              </a:rPr>
              <a:t>)</a:t>
            </a:r>
          </a:p>
          <a:p>
            <a:pPr marL="457200" indent="-457200" algn="just">
              <a:spcBef>
                <a:spcPts val="1200"/>
              </a:spcBef>
              <a:buClr>
                <a:srgbClr val="0099FF"/>
              </a:buClr>
              <a:buFont typeface="Wingdings" panose="05000000000000000000" pitchFamily="2" charset="2"/>
              <a:buChar char="§"/>
            </a:pPr>
            <a:r>
              <a:rPr lang="it-IT" sz="3200" dirty="0">
                <a:solidFill>
                  <a:schemeClr val="tx1"/>
                </a:solidFill>
                <a:latin typeface="Calibri Light" pitchFamily="34" charset="0"/>
              </a:rPr>
              <a:t>analisi procedure logiche </a:t>
            </a:r>
            <a:r>
              <a:rPr lang="it-IT" sz="2400" dirty="0">
                <a:solidFill>
                  <a:schemeClr val="tx1"/>
                </a:solidFill>
                <a:latin typeface="Calibri Light" pitchFamily="34" charset="0"/>
              </a:rPr>
              <a:t>(e link!)</a:t>
            </a:r>
          </a:p>
          <a:p>
            <a:pPr marL="457200" indent="-457200" algn="just">
              <a:spcBef>
                <a:spcPts val="1200"/>
              </a:spcBef>
              <a:buClr>
                <a:srgbClr val="0099FF"/>
              </a:buClr>
              <a:buFont typeface="Wingdings" panose="05000000000000000000" pitchFamily="2" charset="2"/>
              <a:buChar char="§"/>
            </a:pPr>
            <a:r>
              <a:rPr lang="it-IT" sz="3200" dirty="0">
                <a:solidFill>
                  <a:schemeClr val="tx1"/>
                </a:solidFill>
                <a:latin typeface="Calibri Light" pitchFamily="34" charset="0"/>
              </a:rPr>
              <a:t>analisi procedure metodologiche </a:t>
            </a:r>
            <a:r>
              <a:rPr lang="it-IT" sz="2400" dirty="0">
                <a:solidFill>
                  <a:schemeClr val="tx1"/>
                </a:solidFill>
                <a:latin typeface="Calibri Light" pitchFamily="34" charset="0"/>
              </a:rPr>
              <a:t>(strategie possibili sollecitate dal compito)</a:t>
            </a:r>
          </a:p>
          <a:p>
            <a:pPr marL="457200" indent="-457200" algn="just">
              <a:spcBef>
                <a:spcPts val="1200"/>
              </a:spcBef>
              <a:buClr>
                <a:srgbClr val="0099FF"/>
              </a:buClr>
              <a:buFont typeface="Wingdings" panose="05000000000000000000" pitchFamily="2" charset="2"/>
              <a:buChar char="§"/>
            </a:pPr>
            <a:r>
              <a:rPr lang="it-IT" sz="3200" dirty="0">
                <a:solidFill>
                  <a:schemeClr val="tx1"/>
                </a:solidFill>
                <a:latin typeface="Calibri Light" pitchFamily="34" charset="0"/>
              </a:rPr>
              <a:t>le parole e i campi semantici </a:t>
            </a:r>
            <a:r>
              <a:rPr lang="it-IT" sz="2400" dirty="0">
                <a:solidFill>
                  <a:schemeClr val="tx1"/>
                </a:solidFill>
                <a:latin typeface="Calibri Light" pitchFamily="34" charset="0"/>
              </a:rPr>
              <a:t>(lessico specifico – campo semantico– contesti e usi)</a:t>
            </a:r>
            <a:endParaRPr lang="it-IT" sz="2800" dirty="0">
              <a:solidFill>
                <a:schemeClr val="tx1"/>
              </a:solidFill>
              <a:latin typeface="Calibri Light" pitchFamily="34" charset="0"/>
            </a:endParaRPr>
          </a:p>
        </p:txBody>
      </p:sp>
      <p:sp>
        <p:nvSpPr>
          <p:cNvPr id="24" name="Titolo 1"/>
          <p:cNvSpPr txBox="1">
            <a:spLocks/>
          </p:cNvSpPr>
          <p:nvPr/>
        </p:nvSpPr>
        <p:spPr>
          <a:xfrm>
            <a:off x="500034" y="285728"/>
            <a:ext cx="8286808" cy="1066130"/>
          </a:xfrm>
          <a:prstGeom prst="rect">
            <a:avLst/>
          </a:prstGeom>
          <a:solidFill>
            <a:srgbClr val="0066CC"/>
          </a:solidFill>
          <a:ln>
            <a:solidFill>
              <a:schemeClr val="bg1">
                <a:lumMod val="95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t-IT" sz="4800" dirty="0">
                <a:solidFill>
                  <a:schemeClr val="bg1"/>
                </a:solidFill>
                <a:latin typeface="Calibri Light" pitchFamily="34" charset="0"/>
              </a:rPr>
              <a:t>Sapere </a:t>
            </a:r>
            <a:r>
              <a:rPr lang="it-IT" sz="4800" i="1" dirty="0">
                <a:solidFill>
                  <a:schemeClr val="bg1"/>
                </a:solidFill>
                <a:latin typeface="Calibri Light" pitchFamily="34" charset="0"/>
              </a:rPr>
              <a:t>didattico</a:t>
            </a:r>
          </a:p>
        </p:txBody>
      </p:sp>
      <p:sp>
        <p:nvSpPr>
          <p:cNvPr id="25" name="CasellaDiTesto 24"/>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22</a:t>
            </a:fld>
            <a:endParaRPr lang="it-IT" dirty="0"/>
          </a:p>
        </p:txBody>
      </p:sp>
      <p:sp>
        <p:nvSpPr>
          <p:cNvPr id="3" name="Segnaposto piè di pagina 2"/>
          <p:cNvSpPr>
            <a:spLocks noGrp="1"/>
          </p:cNvSpPr>
          <p:nvPr>
            <p:ph type="ftr" sz="quarter" idx="11"/>
          </p:nvPr>
        </p:nvSpPr>
        <p:spPr/>
        <p:txBody>
          <a:bodyPr/>
          <a:lstStyle/>
          <a:p>
            <a:r>
              <a:rPr lang="it-IT" dirty="0"/>
              <a:t>Antonia Carlini</a:t>
            </a:r>
          </a:p>
        </p:txBody>
      </p:sp>
    </p:spTree>
    <p:extLst>
      <p:ext uri="{BB962C8B-B14F-4D97-AF65-F5344CB8AC3E}">
        <p14:creationId xmlns:p14="http://schemas.microsoft.com/office/powerpoint/2010/main" val="118703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p:cNvSpPr>
            <a:spLocks noGrp="1"/>
          </p:cNvSpPr>
          <p:nvPr>
            <p:ph idx="1"/>
          </p:nvPr>
        </p:nvSpPr>
        <p:spPr>
          <a:xfrm>
            <a:off x="500034" y="1571612"/>
            <a:ext cx="8207115" cy="4806636"/>
          </a:xfrm>
          <a:ln>
            <a:solidFill>
              <a:schemeClr val="bg1"/>
            </a:solidFill>
          </a:ln>
        </p:spPr>
        <p:txBody>
          <a:bodyPr>
            <a:noAutofit/>
          </a:bodyPr>
          <a:lstStyle/>
          <a:p>
            <a:pPr marL="180000" indent="-180000">
              <a:spcBef>
                <a:spcPts val="0"/>
              </a:spcBef>
              <a:spcAft>
                <a:spcPts val="600"/>
              </a:spcAft>
              <a:buClr>
                <a:srgbClr val="33CCCC"/>
              </a:buClr>
              <a:buBlip>
                <a:blip r:embed="rId2"/>
              </a:buBlip>
            </a:pPr>
            <a:r>
              <a:rPr lang="it-IT" dirty="0">
                <a:latin typeface="Calibri Light" pitchFamily="34" charset="0"/>
              </a:rPr>
              <a:t>quali conoscenze dichiarative essenziali</a:t>
            </a:r>
            <a:r>
              <a:rPr lang="it-IT" dirty="0" smtClean="0">
                <a:latin typeface="Calibri Light" pitchFamily="34" charset="0"/>
              </a:rPr>
              <a:t>?</a:t>
            </a:r>
          </a:p>
          <a:p>
            <a:pPr marL="180000" indent="-180000">
              <a:spcBef>
                <a:spcPts val="0"/>
              </a:spcBef>
              <a:spcAft>
                <a:spcPts val="600"/>
              </a:spcAft>
              <a:buClr>
                <a:srgbClr val="33CCCC"/>
              </a:buClr>
              <a:buBlip>
                <a:blip r:embed="rId2"/>
              </a:buBlip>
            </a:pPr>
            <a:r>
              <a:rPr lang="it-IT" dirty="0" smtClean="0">
                <a:latin typeface="Calibri Light" pitchFamily="34" charset="0"/>
              </a:rPr>
              <a:t>quali abilità procedurali essenziali?</a:t>
            </a:r>
          </a:p>
          <a:p>
            <a:pPr marL="180000" indent="-180000">
              <a:spcBef>
                <a:spcPts val="0"/>
              </a:spcBef>
              <a:spcAft>
                <a:spcPts val="600"/>
              </a:spcAft>
              <a:buClr>
                <a:srgbClr val="33CCCC"/>
              </a:buClr>
              <a:buBlip>
                <a:blip r:embed="rId2"/>
              </a:buBlip>
            </a:pPr>
            <a:r>
              <a:rPr lang="it-IT" dirty="0" smtClean="0">
                <a:latin typeface="Calibri Light" pitchFamily="34" charset="0"/>
              </a:rPr>
              <a:t> quali strategie e atteggiamenti?</a:t>
            </a:r>
            <a:endParaRPr lang="it-IT" dirty="0">
              <a:latin typeface="Calibri Light" pitchFamily="34" charset="0"/>
            </a:endParaRPr>
          </a:p>
          <a:p>
            <a:pPr marL="180000" indent="-180000">
              <a:spcBef>
                <a:spcPts val="0"/>
              </a:spcBef>
              <a:spcAft>
                <a:spcPts val="600"/>
              </a:spcAft>
              <a:buClr>
                <a:srgbClr val="33CCCC"/>
              </a:buClr>
              <a:buBlip>
                <a:blip r:embed="rId2"/>
              </a:buBlip>
            </a:pPr>
            <a:r>
              <a:rPr lang="it-IT" dirty="0" smtClean="0">
                <a:latin typeface="Calibri Light" pitchFamily="34" charset="0"/>
              </a:rPr>
              <a:t>quali </a:t>
            </a:r>
            <a:r>
              <a:rPr lang="it-IT" dirty="0">
                <a:latin typeface="Calibri Light" pitchFamily="34" charset="0"/>
              </a:rPr>
              <a:t>connessioni con il già appreso?</a:t>
            </a:r>
          </a:p>
          <a:p>
            <a:pPr marL="180000" indent="-180000">
              <a:spcBef>
                <a:spcPts val="0"/>
              </a:spcBef>
              <a:spcAft>
                <a:spcPts val="600"/>
              </a:spcAft>
              <a:buClr>
                <a:srgbClr val="33CCCC"/>
              </a:buClr>
              <a:buBlip>
                <a:blip r:embed="rId2"/>
              </a:buBlip>
            </a:pPr>
            <a:r>
              <a:rPr lang="it-IT" dirty="0" smtClean="0">
                <a:latin typeface="Calibri Light" pitchFamily="34" charset="0"/>
              </a:rPr>
              <a:t>quali </a:t>
            </a:r>
            <a:r>
              <a:rPr lang="it-IT" dirty="0">
                <a:latin typeface="Calibri Light" pitchFamily="34" charset="0"/>
              </a:rPr>
              <a:t>esercitazioni</a:t>
            </a:r>
            <a:r>
              <a:rPr lang="it-IT" dirty="0" smtClean="0">
                <a:latin typeface="Calibri Light" pitchFamily="34" charset="0"/>
              </a:rPr>
              <a:t>?</a:t>
            </a:r>
          </a:p>
          <a:p>
            <a:pPr marL="180000" indent="-180000">
              <a:spcBef>
                <a:spcPts val="0"/>
              </a:spcBef>
              <a:spcAft>
                <a:spcPts val="600"/>
              </a:spcAft>
              <a:buClr>
                <a:srgbClr val="33CCCC"/>
              </a:buClr>
              <a:buBlip>
                <a:blip r:embed="rId2"/>
              </a:buBlip>
            </a:pPr>
            <a:r>
              <a:rPr lang="it-IT" dirty="0" smtClean="0">
                <a:latin typeface="Calibri Light" pitchFamily="34" charset="0"/>
              </a:rPr>
              <a:t>quale ciclicità? quali trasversalità? </a:t>
            </a:r>
            <a:endParaRPr lang="it-IT" dirty="0">
              <a:latin typeface="Calibri Light" pitchFamily="34" charset="0"/>
            </a:endParaRPr>
          </a:p>
          <a:p>
            <a:pPr marL="180000" indent="-180000">
              <a:spcBef>
                <a:spcPts val="0"/>
              </a:spcBef>
              <a:spcAft>
                <a:spcPts val="600"/>
              </a:spcAft>
              <a:buClr>
                <a:srgbClr val="33CCCC"/>
              </a:buClr>
              <a:buBlip>
                <a:blip r:embed="rId2"/>
              </a:buBlip>
            </a:pPr>
            <a:r>
              <a:rPr lang="it-IT" dirty="0">
                <a:latin typeface="Calibri Light" pitchFamily="34" charset="0"/>
              </a:rPr>
              <a:t>quali possibilità di transfer? </a:t>
            </a:r>
          </a:p>
          <a:p>
            <a:pPr marL="180000" indent="-180000">
              <a:spcBef>
                <a:spcPts val="0"/>
              </a:spcBef>
              <a:spcAft>
                <a:spcPts val="600"/>
              </a:spcAft>
              <a:buClr>
                <a:srgbClr val="33CCCC"/>
              </a:buClr>
              <a:buBlip>
                <a:blip r:embed="rId2"/>
              </a:buBlip>
            </a:pPr>
            <a:r>
              <a:rPr lang="it-IT" dirty="0">
                <a:latin typeface="Calibri Light" pitchFamily="34" charset="0"/>
              </a:rPr>
              <a:t>quali contesti </a:t>
            </a:r>
            <a:r>
              <a:rPr lang="it-IT" dirty="0" smtClean="0">
                <a:latin typeface="Calibri Light" pitchFamily="34" charset="0"/>
              </a:rPr>
              <a:t>attivi applicazione?</a:t>
            </a:r>
            <a:endParaRPr lang="it-IT" dirty="0">
              <a:latin typeface="Calibri Light" pitchFamily="34" charset="0"/>
            </a:endParaRPr>
          </a:p>
          <a:p>
            <a:pPr marL="180000" indent="-180000">
              <a:spcBef>
                <a:spcPts val="0"/>
              </a:spcBef>
              <a:spcAft>
                <a:spcPts val="600"/>
              </a:spcAft>
              <a:buClr>
                <a:srgbClr val="FFC000"/>
              </a:buClr>
              <a:buBlip>
                <a:blip r:embed="rId2"/>
              </a:buBlip>
            </a:pPr>
            <a:endParaRPr lang="it-IT" dirty="0">
              <a:latin typeface="Calibri Light" pitchFamily="34" charset="0"/>
            </a:endParaRPr>
          </a:p>
          <a:p>
            <a:pPr marL="180000" indent="-180000">
              <a:spcBef>
                <a:spcPts val="0"/>
              </a:spcBef>
              <a:spcAft>
                <a:spcPts val="600"/>
              </a:spcAft>
              <a:buClr>
                <a:srgbClr val="FFC000"/>
              </a:buClr>
              <a:buBlip>
                <a:blip r:embed="rId2"/>
              </a:buBlip>
            </a:pPr>
            <a:endParaRPr lang="it-IT" dirty="0">
              <a:latin typeface="Calibri Light" pitchFamily="34" charset="0"/>
            </a:endParaRPr>
          </a:p>
        </p:txBody>
      </p:sp>
      <p:sp>
        <p:nvSpPr>
          <p:cNvPr id="18" name="Titolo 1"/>
          <p:cNvSpPr txBox="1">
            <a:spLocks noGrp="1"/>
          </p:cNvSpPr>
          <p:nvPr>
            <p:ph type="title"/>
          </p:nvPr>
        </p:nvSpPr>
        <p:spPr>
          <a:xfrm>
            <a:off x="457200" y="274638"/>
            <a:ext cx="8229600" cy="1066130"/>
          </a:xfrm>
          <a:prstGeom prst="rect">
            <a:avLst/>
          </a:prstGeom>
          <a:solidFill>
            <a:srgbClr val="0066CC"/>
          </a:solidFill>
          <a:ln>
            <a:solidFill>
              <a:schemeClr val="bg1">
                <a:lumMod val="95000"/>
              </a:schemeClr>
            </a:solid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dirty="0">
                <a:solidFill>
                  <a:schemeClr val="bg1"/>
                </a:solidFill>
                <a:latin typeface="Calibri Light" pitchFamily="34" charset="0"/>
              </a:rPr>
              <a:t>Domande-guida sui contenuti</a:t>
            </a:r>
          </a:p>
        </p:txBody>
      </p:sp>
      <p:sp>
        <p:nvSpPr>
          <p:cNvPr id="6" name="CasellaDiTesto 5"/>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23</a:t>
            </a:fld>
            <a:endParaRPr lang="it-IT" dirty="0"/>
          </a:p>
        </p:txBody>
      </p:sp>
      <p:sp>
        <p:nvSpPr>
          <p:cNvPr id="3" name="Segnaposto piè di pagina 2"/>
          <p:cNvSpPr>
            <a:spLocks noGrp="1"/>
          </p:cNvSpPr>
          <p:nvPr>
            <p:ph type="ftr" sz="quarter" idx="11"/>
          </p:nvPr>
        </p:nvSpPr>
        <p:spPr/>
        <p:txBody>
          <a:bodyPr/>
          <a:lstStyle/>
          <a:p>
            <a:r>
              <a:rPr lang="it-IT" dirty="0"/>
              <a:t>Antonia Carlini</a:t>
            </a:r>
          </a:p>
        </p:txBody>
      </p:sp>
    </p:spTree>
    <p:extLst>
      <p:ext uri="{BB962C8B-B14F-4D97-AF65-F5344CB8AC3E}">
        <p14:creationId xmlns:p14="http://schemas.microsoft.com/office/powerpoint/2010/main" val="3238928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63888" y="1700808"/>
            <a:ext cx="5112568" cy="4104349"/>
          </a:xfrm>
          <a:noFill/>
        </p:spPr>
        <p:txBody>
          <a:bodyPr>
            <a:noAutofit/>
          </a:bodyPr>
          <a:lstStyle/>
          <a:p>
            <a:pPr marL="0" indent="0" algn="just">
              <a:spcBef>
                <a:spcPts val="0"/>
              </a:spcBef>
              <a:buNone/>
            </a:pPr>
            <a:r>
              <a:rPr lang="it-IT" sz="2800" dirty="0">
                <a:latin typeface="Candara" pitchFamily="34" charset="0"/>
              </a:rPr>
              <a:t> </a:t>
            </a:r>
          </a:p>
          <a:p>
            <a:pPr marL="0" indent="0" algn="just">
              <a:spcBef>
                <a:spcPts val="0"/>
              </a:spcBef>
              <a:buNone/>
            </a:pPr>
            <a:endParaRPr lang="it-IT" sz="2800" dirty="0">
              <a:latin typeface="Candara" pitchFamily="34" charset="0"/>
            </a:endParaRPr>
          </a:p>
          <a:p>
            <a:pPr marL="0" indent="0" algn="just">
              <a:spcBef>
                <a:spcPts val="0"/>
              </a:spcBef>
              <a:buNone/>
            </a:pPr>
            <a:endParaRPr lang="it-IT" sz="2800" dirty="0">
              <a:latin typeface="Candara" pitchFamily="34" charset="0"/>
            </a:endParaRPr>
          </a:p>
        </p:txBody>
      </p:sp>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Antonia Carlini</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24</a:t>
            </a:fld>
            <a:endParaRPr lang="it-IT" dirty="0"/>
          </a:p>
        </p:txBody>
      </p:sp>
      <p:sp>
        <p:nvSpPr>
          <p:cNvPr id="4" name="Segnaposto piè di pagina 3"/>
          <p:cNvSpPr>
            <a:spLocks noGrp="1"/>
          </p:cNvSpPr>
          <p:nvPr>
            <p:ph type="ftr" sz="quarter" idx="11"/>
          </p:nvPr>
        </p:nvSpPr>
        <p:spPr/>
        <p:txBody>
          <a:bodyPr/>
          <a:lstStyle/>
          <a:p>
            <a:r>
              <a:rPr lang="it-IT" dirty="0"/>
              <a:t>Antonia Carlini</a:t>
            </a:r>
          </a:p>
        </p:txBody>
      </p:sp>
      <p:sp>
        <p:nvSpPr>
          <p:cNvPr id="5" name="Rettangolo 4"/>
          <p:cNvSpPr/>
          <p:nvPr/>
        </p:nvSpPr>
        <p:spPr>
          <a:xfrm>
            <a:off x="3571868" y="1785926"/>
            <a:ext cx="5059421" cy="4154984"/>
          </a:xfrm>
          <a:prstGeom prst="rect">
            <a:avLst/>
          </a:prstGeom>
        </p:spPr>
        <p:txBody>
          <a:bodyPr wrap="square">
            <a:spAutoFit/>
          </a:bodyPr>
          <a:lstStyle/>
          <a:p>
            <a:pPr algn="ctr"/>
            <a:r>
              <a:rPr lang="it-IT" sz="4400" dirty="0" smtClean="0">
                <a:latin typeface="Calibri" pitchFamily="34" charset="0"/>
              </a:rPr>
              <a:t>Mette al centro</a:t>
            </a:r>
          </a:p>
          <a:p>
            <a:pPr algn="ctr"/>
            <a:r>
              <a:rPr lang="it-IT" sz="4400" dirty="0" smtClean="0">
                <a:latin typeface="Calibri" pitchFamily="34" charset="0"/>
              </a:rPr>
              <a:t>i processi </a:t>
            </a:r>
          </a:p>
          <a:p>
            <a:pPr algn="ctr"/>
            <a:r>
              <a:rPr lang="it-IT" sz="4400" dirty="0" smtClean="0">
                <a:latin typeface="Calibri" pitchFamily="34" charset="0"/>
              </a:rPr>
              <a:t>socio-affettivi </a:t>
            </a:r>
          </a:p>
          <a:p>
            <a:pPr algn="ctr"/>
            <a:r>
              <a:rPr lang="it-IT" sz="4400" dirty="0" smtClean="0">
                <a:latin typeface="Calibri" pitchFamily="34" charset="0"/>
              </a:rPr>
              <a:t>cognitivi</a:t>
            </a:r>
            <a:endParaRPr lang="it-IT" sz="4400" dirty="0">
              <a:latin typeface="Calibri" pitchFamily="34" charset="0"/>
            </a:endParaRPr>
          </a:p>
          <a:p>
            <a:pPr algn="ctr"/>
            <a:r>
              <a:rPr lang="it-IT" sz="4400" dirty="0">
                <a:latin typeface="Calibri" pitchFamily="34" charset="0"/>
              </a:rPr>
              <a:t>e</a:t>
            </a:r>
          </a:p>
          <a:p>
            <a:pPr algn="ctr"/>
            <a:r>
              <a:rPr lang="it-IT" sz="4400" dirty="0" smtClean="0">
                <a:latin typeface="Calibri" pitchFamily="34" charset="0"/>
              </a:rPr>
              <a:t>metacognitivi</a:t>
            </a:r>
            <a:endParaRPr lang="it-IT" sz="4400" dirty="0"/>
          </a:p>
        </p:txBody>
      </p:sp>
      <p:sp>
        <p:nvSpPr>
          <p:cNvPr id="7" name="CasellaDiTesto 6"/>
          <p:cNvSpPr txBox="1"/>
          <p:nvPr/>
        </p:nvSpPr>
        <p:spPr>
          <a:xfrm>
            <a:off x="523642" y="2463690"/>
            <a:ext cx="1515158" cy="132343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it-IT" sz="8000" b="1" i="1" dirty="0" smtClean="0">
                <a:solidFill>
                  <a:schemeClr val="bg1"/>
                </a:solidFill>
                <a:effectLst>
                  <a:outerShdw blurRad="38100" dist="38100" dir="2700000" algn="tl">
                    <a:srgbClr val="000000">
                      <a:alpha val="43137"/>
                    </a:srgbClr>
                  </a:outerShdw>
                </a:effectLst>
                <a:latin typeface="Candara" panose="020E0502030303020204" pitchFamily="34" charset="0"/>
              </a:rPr>
              <a:t>n.4</a:t>
            </a:r>
            <a:endParaRPr lang="it-IT" sz="8000" b="1" i="1"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11" name="Rettangolo 10"/>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itchFamily="34" charset="0"/>
              </a:rPr>
              <a:t>L’insegnante competente …</a:t>
            </a:r>
            <a:endParaRPr lang="it-IT" sz="4400" b="1" dirty="0">
              <a:solidFill>
                <a:schemeClr val="bg1"/>
              </a:solidFill>
              <a:latin typeface="Calibri Light" pitchFamily="34" charset="0"/>
            </a:endParaRPr>
          </a:p>
        </p:txBody>
      </p:sp>
    </p:spTree>
    <p:extLst>
      <p:ext uri="{BB962C8B-B14F-4D97-AF65-F5344CB8AC3E}">
        <p14:creationId xmlns:p14="http://schemas.microsoft.com/office/powerpoint/2010/main" val="209028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p:cNvSpPr>
            <a:spLocks noGrp="1"/>
          </p:cNvSpPr>
          <p:nvPr>
            <p:ph idx="1"/>
          </p:nvPr>
        </p:nvSpPr>
        <p:spPr>
          <a:xfrm>
            <a:off x="428596" y="1500174"/>
            <a:ext cx="8208912" cy="4857784"/>
          </a:xfrm>
        </p:spPr>
        <p:txBody>
          <a:bodyPr>
            <a:noAutofit/>
          </a:bodyPr>
          <a:lstStyle/>
          <a:p>
            <a:pPr algn="just">
              <a:buClr>
                <a:srgbClr val="C00000"/>
              </a:buClr>
              <a:buBlip>
                <a:blip r:embed="rId2"/>
              </a:buBlip>
            </a:pPr>
            <a:r>
              <a:rPr lang="it-IT" sz="3400" dirty="0" smtClean="0"/>
              <a:t>Quali </a:t>
            </a:r>
            <a:r>
              <a:rPr lang="it-IT" sz="3400" dirty="0" smtClean="0">
                <a:solidFill>
                  <a:srgbClr val="006699"/>
                </a:solidFill>
                <a:latin typeface="Arial Narrow" pitchFamily="34" charset="0"/>
              </a:rPr>
              <a:t>risorse</a:t>
            </a:r>
            <a:r>
              <a:rPr lang="it-IT" sz="3400" dirty="0" smtClean="0"/>
              <a:t> per  </a:t>
            </a:r>
            <a:r>
              <a:rPr lang="it-IT" sz="3400" dirty="0"/>
              <a:t>lo svolgimento del compito di apprendimento?</a:t>
            </a:r>
          </a:p>
          <a:p>
            <a:pPr algn="just">
              <a:buClr>
                <a:srgbClr val="C00000"/>
              </a:buClr>
              <a:buBlip>
                <a:blip r:embed="rId2"/>
              </a:buBlip>
            </a:pPr>
            <a:r>
              <a:rPr lang="it-IT" sz="3400" dirty="0"/>
              <a:t>quali </a:t>
            </a:r>
            <a:r>
              <a:rPr lang="it-IT" sz="3400" dirty="0" smtClean="0">
                <a:solidFill>
                  <a:srgbClr val="006699"/>
                </a:solidFill>
                <a:latin typeface="Arial Narrow" pitchFamily="34" charset="0"/>
              </a:rPr>
              <a:t>difficoltà</a:t>
            </a:r>
            <a:r>
              <a:rPr lang="it-IT" sz="3400" dirty="0"/>
              <a:t> prevedibili? quali </a:t>
            </a:r>
            <a:r>
              <a:rPr lang="it-IT" sz="3400" dirty="0">
                <a:solidFill>
                  <a:srgbClr val="006699"/>
                </a:solidFill>
                <a:latin typeface="Arial Narrow" pitchFamily="34" charset="0"/>
              </a:rPr>
              <a:t>errori </a:t>
            </a:r>
            <a:r>
              <a:rPr lang="it-IT" sz="3400" dirty="0"/>
              <a:t>possibili?</a:t>
            </a:r>
          </a:p>
          <a:p>
            <a:pPr algn="just">
              <a:buClr>
                <a:srgbClr val="C00000"/>
              </a:buClr>
              <a:buBlip>
                <a:blip r:embed="rId2"/>
              </a:buBlip>
            </a:pPr>
            <a:r>
              <a:rPr lang="it-IT" sz="3400" dirty="0"/>
              <a:t>quali </a:t>
            </a:r>
            <a:r>
              <a:rPr lang="it-IT" sz="3400" dirty="0">
                <a:solidFill>
                  <a:srgbClr val="006699"/>
                </a:solidFill>
                <a:latin typeface="Arial Narrow" pitchFamily="34" charset="0"/>
              </a:rPr>
              <a:t>pre-conoscenze</a:t>
            </a:r>
            <a:r>
              <a:rPr lang="it-IT" sz="3400" dirty="0"/>
              <a:t> e </a:t>
            </a:r>
            <a:r>
              <a:rPr lang="it-IT" sz="3400" dirty="0">
                <a:solidFill>
                  <a:srgbClr val="006699"/>
                </a:solidFill>
                <a:latin typeface="Arial Narrow" pitchFamily="34" charset="0"/>
              </a:rPr>
              <a:t>pre-abilità </a:t>
            </a:r>
            <a:r>
              <a:rPr lang="it-IT" sz="3400" dirty="0"/>
              <a:t> richieste?</a:t>
            </a:r>
          </a:p>
          <a:p>
            <a:pPr algn="just">
              <a:buClr>
                <a:srgbClr val="C00000"/>
              </a:buClr>
              <a:buBlip>
                <a:blip r:embed="rId2"/>
              </a:buBlip>
            </a:pPr>
            <a:r>
              <a:rPr lang="it-IT" sz="3400" dirty="0"/>
              <a:t>quali </a:t>
            </a:r>
            <a:r>
              <a:rPr lang="it-IT" sz="3400" dirty="0">
                <a:solidFill>
                  <a:srgbClr val="006699"/>
                </a:solidFill>
                <a:latin typeface="Arial Narrow" pitchFamily="34" charset="0"/>
              </a:rPr>
              <a:t>azioni cognitive</a:t>
            </a:r>
            <a:r>
              <a:rPr lang="it-IT" sz="3400" dirty="0"/>
              <a:t>? quali </a:t>
            </a:r>
            <a:r>
              <a:rPr lang="it-IT" sz="3400" dirty="0">
                <a:solidFill>
                  <a:srgbClr val="006699"/>
                </a:solidFill>
                <a:latin typeface="Arial Narrow" pitchFamily="34" charset="0"/>
              </a:rPr>
              <a:t>stili coinvolti</a:t>
            </a:r>
            <a:r>
              <a:rPr lang="it-IT" sz="3400" dirty="0"/>
              <a:t>?</a:t>
            </a:r>
          </a:p>
          <a:p>
            <a:pPr algn="just">
              <a:buClr>
                <a:srgbClr val="C00000"/>
              </a:buClr>
              <a:buBlip>
                <a:blip r:embed="rId2"/>
              </a:buBlip>
            </a:pPr>
            <a:r>
              <a:rPr lang="it-IT" sz="3400" dirty="0"/>
              <a:t>quali </a:t>
            </a:r>
            <a:r>
              <a:rPr lang="it-IT" sz="3400" dirty="0">
                <a:solidFill>
                  <a:srgbClr val="006699"/>
                </a:solidFill>
                <a:latin typeface="Arial Narrow" pitchFamily="34" charset="0"/>
              </a:rPr>
              <a:t>strategie di problem solving</a:t>
            </a:r>
            <a:r>
              <a:rPr lang="it-IT" sz="3400" dirty="0"/>
              <a:t>? </a:t>
            </a:r>
          </a:p>
          <a:p>
            <a:pPr algn="just">
              <a:buClr>
                <a:srgbClr val="C00000"/>
              </a:buClr>
              <a:buBlip>
                <a:blip r:embed="rId2"/>
              </a:buBlip>
            </a:pPr>
            <a:r>
              <a:rPr lang="it-IT" sz="3400" dirty="0"/>
              <a:t>quali </a:t>
            </a:r>
            <a:r>
              <a:rPr lang="it-IT" sz="3400" dirty="0">
                <a:solidFill>
                  <a:srgbClr val="006699"/>
                </a:solidFill>
                <a:latin typeface="Arial Narrow" pitchFamily="34" charset="0"/>
              </a:rPr>
              <a:t>condizioni  facilitanti</a:t>
            </a:r>
            <a:r>
              <a:rPr lang="it-IT" sz="3400" dirty="0"/>
              <a:t>? </a:t>
            </a:r>
          </a:p>
          <a:p>
            <a:pPr algn="just">
              <a:buClr>
                <a:srgbClr val="C00000"/>
              </a:buClr>
              <a:buBlip>
                <a:blip r:embed="rId2"/>
              </a:buBlip>
            </a:pPr>
            <a:endParaRPr lang="it-IT" sz="3400" dirty="0"/>
          </a:p>
        </p:txBody>
      </p:sp>
      <p:sp>
        <p:nvSpPr>
          <p:cNvPr id="5" name="CasellaDiTesto 4"/>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25</a:t>
            </a:fld>
            <a:endParaRPr lang="it-IT" dirty="0"/>
          </a:p>
        </p:txBody>
      </p:sp>
      <p:sp>
        <p:nvSpPr>
          <p:cNvPr id="3" name="Segnaposto piè di pagina 2"/>
          <p:cNvSpPr>
            <a:spLocks noGrp="1"/>
          </p:cNvSpPr>
          <p:nvPr>
            <p:ph type="ftr" sz="quarter" idx="11"/>
          </p:nvPr>
        </p:nvSpPr>
        <p:spPr/>
        <p:txBody>
          <a:bodyPr/>
          <a:lstStyle/>
          <a:p>
            <a:r>
              <a:rPr lang="it-IT" dirty="0"/>
              <a:t>Antonia Carlini</a:t>
            </a:r>
          </a:p>
        </p:txBody>
      </p:sp>
      <p:sp>
        <p:nvSpPr>
          <p:cNvPr id="8" name="Titolo 1"/>
          <p:cNvSpPr txBox="1">
            <a:spLocks noGrp="1"/>
          </p:cNvSpPr>
          <p:nvPr>
            <p:ph type="title"/>
          </p:nvPr>
        </p:nvSpPr>
        <p:spPr>
          <a:xfrm>
            <a:off x="457200" y="274638"/>
            <a:ext cx="8229600" cy="1066130"/>
          </a:xfrm>
          <a:prstGeom prst="rect">
            <a:avLst/>
          </a:prstGeom>
          <a:solidFill>
            <a:srgbClr val="0066CC"/>
          </a:solidFill>
          <a:ln>
            <a:solidFill>
              <a:schemeClr val="bg1">
                <a:lumMod val="95000"/>
              </a:schemeClr>
            </a:solidFill>
          </a:ln>
        </p:spPr>
        <p:txBody>
          <a:bodyPr>
            <a:noAutofit/>
          </a:bodyPr>
          <a:lstStyle/>
          <a:p>
            <a:pPr>
              <a:defRPr/>
            </a:pPr>
            <a:r>
              <a:rPr lang="it-IT" dirty="0">
                <a:solidFill>
                  <a:schemeClr val="bg1"/>
                </a:solidFill>
                <a:latin typeface="Calibri Light" pitchFamily="34" charset="0"/>
              </a:rPr>
              <a:t>Domande-guida sul compito</a:t>
            </a:r>
          </a:p>
        </p:txBody>
      </p:sp>
      <p:sp>
        <p:nvSpPr>
          <p:cNvPr id="9" name="Fumetto 3 8"/>
          <p:cNvSpPr/>
          <p:nvPr/>
        </p:nvSpPr>
        <p:spPr>
          <a:xfrm>
            <a:off x="928662" y="642918"/>
            <a:ext cx="7215238" cy="5643602"/>
          </a:xfrm>
          <a:prstGeom prst="wedgeEllipseCallout">
            <a:avLst/>
          </a:prstGeom>
          <a:solidFill>
            <a:schemeClr val="bg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000" dirty="0" smtClean="0">
              <a:solidFill>
                <a:srgbClr val="002060"/>
              </a:solidFill>
              <a:latin typeface="Calibri Light" pitchFamily="34" charset="0"/>
            </a:endParaRPr>
          </a:p>
          <a:p>
            <a:pPr algn="ctr"/>
            <a:endParaRPr lang="it-IT" sz="4000" dirty="0" smtClean="0">
              <a:solidFill>
                <a:srgbClr val="002060"/>
              </a:solidFill>
              <a:latin typeface="Calibri Light" pitchFamily="34" charset="0"/>
            </a:endParaRPr>
          </a:p>
          <a:p>
            <a:pPr algn="ctr">
              <a:spcBef>
                <a:spcPts val="600"/>
              </a:spcBef>
            </a:pPr>
            <a:r>
              <a:rPr lang="it-IT" sz="4000" dirty="0" smtClean="0">
                <a:solidFill>
                  <a:srgbClr val="002060"/>
                </a:solidFill>
                <a:latin typeface="Calibri Light" pitchFamily="34" charset="0"/>
              </a:rPr>
              <a:t>E’ un compito sfidante? </a:t>
            </a:r>
          </a:p>
          <a:p>
            <a:pPr algn="ctr">
              <a:spcBef>
                <a:spcPts val="600"/>
              </a:spcBef>
            </a:pPr>
            <a:r>
              <a:rPr lang="it-IT" sz="3200" dirty="0" smtClean="0">
                <a:solidFill>
                  <a:srgbClr val="002060"/>
                </a:solidFill>
                <a:latin typeface="Calibri Light" pitchFamily="34" charset="0"/>
              </a:rPr>
              <a:t>NON </a:t>
            </a:r>
            <a:r>
              <a:rPr lang="it-IT" sz="3200" i="1" dirty="0" smtClean="0">
                <a:solidFill>
                  <a:srgbClr val="002060"/>
                </a:solidFill>
                <a:latin typeface="Calibri Light" pitchFamily="34" charset="0"/>
              </a:rPr>
              <a:t>troppo difficile</a:t>
            </a:r>
            <a:r>
              <a:rPr lang="it-IT" sz="3200" dirty="0" smtClean="0">
                <a:solidFill>
                  <a:srgbClr val="002060"/>
                </a:solidFill>
                <a:latin typeface="Calibri Light" pitchFamily="34" charset="0"/>
              </a:rPr>
              <a:t>: scoraggia, genera senso di inadeguatezza e demotiva</a:t>
            </a:r>
          </a:p>
          <a:p>
            <a:pPr algn="ctr">
              <a:spcBef>
                <a:spcPts val="600"/>
              </a:spcBef>
            </a:pPr>
            <a:r>
              <a:rPr lang="it-IT" sz="3200" dirty="0" smtClean="0">
                <a:solidFill>
                  <a:srgbClr val="002060"/>
                </a:solidFill>
                <a:latin typeface="Calibri Light" pitchFamily="34" charset="0"/>
              </a:rPr>
              <a:t>NON </a:t>
            </a:r>
            <a:r>
              <a:rPr lang="it-IT" sz="3200" i="1" dirty="0" smtClean="0">
                <a:solidFill>
                  <a:srgbClr val="002060"/>
                </a:solidFill>
                <a:latin typeface="Calibri Light" pitchFamily="34" charset="0"/>
              </a:rPr>
              <a:t>troppo facile</a:t>
            </a:r>
            <a:r>
              <a:rPr lang="it-IT" sz="3200" dirty="0" smtClean="0">
                <a:solidFill>
                  <a:srgbClr val="002060"/>
                </a:solidFill>
                <a:latin typeface="Calibri Light" pitchFamily="34" charset="0"/>
              </a:rPr>
              <a:t>: non fa provare sensazione di competenza</a:t>
            </a:r>
          </a:p>
          <a:p>
            <a:pPr algn="ctr"/>
            <a:endParaRPr lang="it-IT" sz="3600" dirty="0" smtClean="0">
              <a:solidFill>
                <a:srgbClr val="002060"/>
              </a:solidFill>
              <a:latin typeface="Calibri Light" pitchFamily="34" charset="0"/>
            </a:endParaRPr>
          </a:p>
          <a:p>
            <a:pPr algn="ctr"/>
            <a:endParaRPr lang="it-IT" sz="3600" dirty="0" smtClean="0">
              <a:solidFill>
                <a:srgbClr val="002060"/>
              </a:solidFill>
              <a:latin typeface="Calibri Light" pitchFamily="34" charset="0"/>
            </a:endParaRPr>
          </a:p>
        </p:txBody>
      </p:sp>
    </p:spTree>
    <p:extLst>
      <p:ext uri="{BB962C8B-B14F-4D97-AF65-F5344CB8AC3E}">
        <p14:creationId xmlns:p14="http://schemas.microsoft.com/office/powerpoint/2010/main" val="42811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a:t>Antonia Carlini </a:t>
            </a:r>
            <a:r>
              <a:rPr lang="it-IT" dirty="0" smtClean="0"/>
              <a:t>-</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26</a:t>
            </a:fld>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ttangolo 7"/>
          <p:cNvSpPr/>
          <p:nvPr/>
        </p:nvSpPr>
        <p:spPr>
          <a:xfrm>
            <a:off x="428596" y="0"/>
            <a:ext cx="8286808" cy="914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latin typeface="Calibri Light" pitchFamily="34" charset="0"/>
              </a:rPr>
              <a:t>Nel modello riproduttivo</a:t>
            </a:r>
            <a:endParaRPr lang="it-IT" sz="4400" dirty="0">
              <a:latin typeface="Calibri Light" pitchFamily="34" charset="0"/>
            </a:endParaRPr>
          </a:p>
        </p:txBody>
      </p:sp>
      <p:sp>
        <p:nvSpPr>
          <p:cNvPr id="9" name="Fumetto 3 8"/>
          <p:cNvSpPr/>
          <p:nvPr/>
        </p:nvSpPr>
        <p:spPr>
          <a:xfrm>
            <a:off x="571472" y="928670"/>
            <a:ext cx="3629044" cy="2786082"/>
          </a:xfrm>
          <a:prstGeom prst="wedgeEllipse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lumMod val="75000"/>
                    <a:lumOff val="25000"/>
                  </a:schemeClr>
                </a:solidFill>
                <a:latin typeface="Calibri Light" pitchFamily="34" charset="0"/>
              </a:rPr>
              <a:t>Spiega il contenuto </a:t>
            </a:r>
          </a:p>
          <a:p>
            <a:pPr algn="ctr"/>
            <a:r>
              <a:rPr lang="it-IT" sz="3600" dirty="0" smtClean="0">
                <a:solidFill>
                  <a:schemeClr val="tx1">
                    <a:lumMod val="75000"/>
                    <a:lumOff val="25000"/>
                  </a:schemeClr>
                </a:solidFill>
                <a:latin typeface="Calibri Light" pitchFamily="34" charset="0"/>
              </a:rPr>
              <a:t>(del libro?)</a:t>
            </a:r>
            <a:endParaRPr lang="it-IT" sz="3600" dirty="0">
              <a:solidFill>
                <a:schemeClr val="tx1">
                  <a:lumMod val="75000"/>
                  <a:lumOff val="25000"/>
                </a:schemeClr>
              </a:solidFill>
              <a:latin typeface="Calibri Light" pitchFamily="34" charset="0"/>
            </a:endParaRPr>
          </a:p>
        </p:txBody>
      </p:sp>
      <p:sp>
        <p:nvSpPr>
          <p:cNvPr id="10" name="Fumetto 3 9"/>
          <p:cNvSpPr/>
          <p:nvPr/>
        </p:nvSpPr>
        <p:spPr>
          <a:xfrm>
            <a:off x="5072066" y="3786190"/>
            <a:ext cx="3629044" cy="2786082"/>
          </a:xfrm>
          <a:prstGeom prst="wedgeEllipse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lumMod val="75000"/>
                    <a:lumOff val="25000"/>
                  </a:schemeClr>
                </a:solidFill>
                <a:latin typeface="Calibri Light" pitchFamily="34" charset="0"/>
              </a:rPr>
              <a:t>Verifica con compiti scritti</a:t>
            </a:r>
          </a:p>
          <a:p>
            <a:pPr algn="ctr"/>
            <a:r>
              <a:rPr lang="it-IT" sz="3600" dirty="0" smtClean="0">
                <a:solidFill>
                  <a:schemeClr val="tx1">
                    <a:lumMod val="75000"/>
                    <a:lumOff val="25000"/>
                  </a:schemeClr>
                </a:solidFill>
                <a:latin typeface="Calibri Light" pitchFamily="34" charset="0"/>
              </a:rPr>
              <a:t>Interroga</a:t>
            </a:r>
          </a:p>
        </p:txBody>
      </p:sp>
      <p:sp>
        <p:nvSpPr>
          <p:cNvPr id="11" name="Fumetto 3 10"/>
          <p:cNvSpPr/>
          <p:nvPr/>
        </p:nvSpPr>
        <p:spPr>
          <a:xfrm>
            <a:off x="4929190" y="857232"/>
            <a:ext cx="3629044" cy="2786082"/>
          </a:xfrm>
          <a:prstGeom prst="wedgeEllipse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lumMod val="75000"/>
                    <a:lumOff val="25000"/>
                  </a:schemeClr>
                </a:solidFill>
                <a:latin typeface="Calibri Light" pitchFamily="34" charset="0"/>
              </a:rPr>
              <a:t>Fa esercitare sul contenuto</a:t>
            </a:r>
          </a:p>
        </p:txBody>
      </p:sp>
      <p:sp>
        <p:nvSpPr>
          <p:cNvPr id="12" name="Fumetto 3 11"/>
          <p:cNvSpPr/>
          <p:nvPr/>
        </p:nvSpPr>
        <p:spPr>
          <a:xfrm>
            <a:off x="714348" y="3857628"/>
            <a:ext cx="3629044" cy="2786082"/>
          </a:xfrm>
          <a:prstGeom prst="wedgeEllipse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lumMod val="75000"/>
                    <a:lumOff val="25000"/>
                  </a:schemeClr>
                </a:solidFill>
                <a:latin typeface="Calibri Light" pitchFamily="34" charset="0"/>
              </a:rPr>
              <a:t>Assegna voto</a:t>
            </a:r>
          </a:p>
        </p:txBody>
      </p:sp>
      <p:sp>
        <p:nvSpPr>
          <p:cNvPr id="13" name="CasellaDiTesto 12"/>
          <p:cNvSpPr txBox="1"/>
          <p:nvPr/>
        </p:nvSpPr>
        <p:spPr>
          <a:xfrm>
            <a:off x="6732240" y="6642556"/>
            <a:ext cx="2411760" cy="215444"/>
          </a:xfrm>
          <a:prstGeom prst="rect">
            <a:avLst/>
          </a:prstGeom>
          <a:noFill/>
        </p:spPr>
        <p:txBody>
          <a:bodyPr wrap="square" rtlCol="0">
            <a:spAutoFit/>
          </a:bodyPr>
          <a:lstStyle/>
          <a:p>
            <a:r>
              <a:rPr lang="it-IT" sz="800" i="1" dirty="0">
                <a:solidFill>
                  <a:schemeClr val="bg1"/>
                </a:solidFill>
              </a:rPr>
              <a:t>E’ vietata la diffusione e la riproduzione (L.633-1941 )</a:t>
            </a:r>
          </a:p>
        </p:txBody>
      </p:sp>
      <p:sp>
        <p:nvSpPr>
          <p:cNvPr id="14" name="Segnaposto piè di pagina 15"/>
          <p:cNvSpPr txBox="1">
            <a:spLocks/>
          </p:cNvSpPr>
          <p:nvPr/>
        </p:nvSpPr>
        <p:spPr>
          <a:xfrm>
            <a:off x="3276600" y="65087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tint val="75000"/>
                  </a:schemeClr>
                </a:solidFill>
                <a:effectLst/>
                <a:uLnTx/>
                <a:uFillTx/>
                <a:latin typeface="+mn-lt"/>
                <a:ea typeface="+mn-ea"/>
                <a:cs typeface="+mn-cs"/>
              </a:rPr>
              <a:t>Antonia Carlini </a:t>
            </a:r>
            <a:endParaRPr kumimoji="0" lang="it-IT"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1662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27</a:t>
            </a:fld>
            <a:endParaRPr lang="it-IT" dirty="0"/>
          </a:p>
        </p:txBody>
      </p:sp>
      <p:sp>
        <p:nvSpPr>
          <p:cNvPr id="12" name="CasellaDiTesto 11"/>
          <p:cNvSpPr txBox="1"/>
          <p:nvPr/>
        </p:nvSpPr>
        <p:spPr>
          <a:xfrm>
            <a:off x="673224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13" name="Segnaposto piè di pagina 15"/>
          <p:cNvSpPr txBox="1">
            <a:spLocks/>
          </p:cNvSpPr>
          <p:nvPr/>
        </p:nvSpPr>
        <p:spPr>
          <a:xfrm>
            <a:off x="3276600" y="65087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tint val="75000"/>
                  </a:schemeClr>
                </a:solidFill>
                <a:effectLst/>
                <a:uLnTx/>
                <a:uFillTx/>
                <a:latin typeface="+mn-lt"/>
                <a:ea typeface="+mn-ea"/>
                <a:cs typeface="+mn-cs"/>
              </a:rPr>
              <a:t>Antonia Carlini </a:t>
            </a:r>
            <a:endParaRPr kumimoji="0" lang="it-IT"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8610" name="Picture 2" descr="Risultati immagini per studenti apprendimento cooperativ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 name="Rettangolo 13"/>
          <p:cNvSpPr/>
          <p:nvPr/>
        </p:nvSpPr>
        <p:spPr>
          <a:xfrm>
            <a:off x="428596" y="0"/>
            <a:ext cx="8286808" cy="914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latin typeface="Calibri Light" pitchFamily="34" charset="0"/>
              </a:rPr>
              <a:t>Nel modello generativo</a:t>
            </a:r>
            <a:endParaRPr lang="it-IT" sz="4400" dirty="0">
              <a:latin typeface="Calibri Light" pitchFamily="34" charset="0"/>
            </a:endParaRPr>
          </a:p>
        </p:txBody>
      </p:sp>
      <p:sp>
        <p:nvSpPr>
          <p:cNvPr id="15" name="Fumetto 3 14"/>
          <p:cNvSpPr/>
          <p:nvPr/>
        </p:nvSpPr>
        <p:spPr>
          <a:xfrm>
            <a:off x="642910" y="785794"/>
            <a:ext cx="3629044" cy="2786082"/>
          </a:xfrm>
          <a:prstGeom prst="wedgeEllipse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lumMod val="75000"/>
                    <a:lumOff val="25000"/>
                  </a:schemeClr>
                </a:solidFill>
                <a:latin typeface="Calibri Light" pitchFamily="34" charset="0"/>
              </a:rPr>
              <a:t>Prepara l’ambiente per …</a:t>
            </a:r>
            <a:endParaRPr lang="it-IT" sz="3600" dirty="0">
              <a:solidFill>
                <a:schemeClr val="tx1">
                  <a:lumMod val="75000"/>
                  <a:lumOff val="25000"/>
                </a:schemeClr>
              </a:solidFill>
              <a:latin typeface="Calibri Light" pitchFamily="34" charset="0"/>
            </a:endParaRPr>
          </a:p>
        </p:txBody>
      </p:sp>
      <p:sp>
        <p:nvSpPr>
          <p:cNvPr id="16" name="Fumetto 3 15"/>
          <p:cNvSpPr/>
          <p:nvPr/>
        </p:nvSpPr>
        <p:spPr>
          <a:xfrm>
            <a:off x="5143504" y="3714752"/>
            <a:ext cx="3629044" cy="2786082"/>
          </a:xfrm>
          <a:prstGeom prst="wedgeEllipse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lumMod val="75000"/>
                    <a:lumOff val="25000"/>
                  </a:schemeClr>
                </a:solidFill>
                <a:latin typeface="Calibri Light" pitchFamily="34" charset="0"/>
              </a:rPr>
              <a:t>Facilita la riflessione sui processi</a:t>
            </a:r>
          </a:p>
        </p:txBody>
      </p:sp>
      <p:sp>
        <p:nvSpPr>
          <p:cNvPr id="17" name="Fumetto 3 16"/>
          <p:cNvSpPr/>
          <p:nvPr/>
        </p:nvSpPr>
        <p:spPr>
          <a:xfrm>
            <a:off x="5143504" y="785794"/>
            <a:ext cx="3629044" cy="2786082"/>
          </a:xfrm>
          <a:prstGeom prst="wedgeEllipse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lumMod val="75000"/>
                    <a:lumOff val="25000"/>
                  </a:schemeClr>
                </a:solidFill>
                <a:latin typeface="Calibri Light" pitchFamily="34" charset="0"/>
              </a:rPr>
              <a:t>Promuove </a:t>
            </a:r>
            <a:r>
              <a:rPr lang="it-IT" sz="2400" dirty="0" smtClean="0">
                <a:solidFill>
                  <a:schemeClr val="tx1">
                    <a:lumMod val="75000"/>
                    <a:lumOff val="25000"/>
                  </a:schemeClr>
                </a:solidFill>
                <a:latin typeface="Calibri Light" pitchFamily="34" charset="0"/>
              </a:rPr>
              <a:t>l’apprendimento</a:t>
            </a:r>
            <a:endParaRPr lang="it-IT" sz="2800" dirty="0" smtClean="0">
              <a:solidFill>
                <a:schemeClr val="tx1">
                  <a:lumMod val="75000"/>
                  <a:lumOff val="25000"/>
                </a:schemeClr>
              </a:solidFill>
              <a:latin typeface="Calibri Light" pitchFamily="34" charset="0"/>
            </a:endParaRPr>
          </a:p>
          <a:p>
            <a:pPr algn="ctr"/>
            <a:r>
              <a:rPr lang="it-IT" sz="3600" dirty="0" smtClean="0">
                <a:solidFill>
                  <a:schemeClr val="tx1">
                    <a:lumMod val="75000"/>
                    <a:lumOff val="25000"/>
                  </a:schemeClr>
                </a:solidFill>
                <a:latin typeface="Calibri Light" pitchFamily="34" charset="0"/>
              </a:rPr>
              <a:t>attivo</a:t>
            </a:r>
            <a:r>
              <a:rPr lang="it-IT" sz="4400" dirty="0" smtClean="0">
                <a:solidFill>
                  <a:schemeClr val="tx1">
                    <a:lumMod val="75000"/>
                    <a:lumOff val="25000"/>
                  </a:schemeClr>
                </a:solidFill>
                <a:latin typeface="Calibri Light" pitchFamily="34" charset="0"/>
              </a:rPr>
              <a:t> </a:t>
            </a:r>
          </a:p>
        </p:txBody>
      </p:sp>
      <p:sp>
        <p:nvSpPr>
          <p:cNvPr id="18" name="Fumetto 3 17"/>
          <p:cNvSpPr/>
          <p:nvPr/>
        </p:nvSpPr>
        <p:spPr>
          <a:xfrm>
            <a:off x="785786" y="3786190"/>
            <a:ext cx="3629044" cy="2786082"/>
          </a:xfrm>
          <a:prstGeom prst="wedgeEllipse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lumMod val="75000"/>
                    <a:lumOff val="25000"/>
                  </a:schemeClr>
                </a:solidFill>
                <a:latin typeface="Calibri Light" pitchFamily="34" charset="0"/>
              </a:rPr>
              <a:t>Valorizza diverse forme di valutazione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2000"/>
                                        <p:tgtEl>
                                          <p:spTgt spid="686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Right)">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dirty="0"/>
              <a:t>Antonia Carlini</a:t>
            </a:r>
          </a:p>
        </p:txBody>
      </p:sp>
      <p:sp>
        <p:nvSpPr>
          <p:cNvPr id="6" name="Segnaposto numero diapositiva 5"/>
          <p:cNvSpPr>
            <a:spLocks noGrp="1"/>
          </p:cNvSpPr>
          <p:nvPr>
            <p:ph type="sldNum" sz="quarter" idx="12"/>
          </p:nvPr>
        </p:nvSpPr>
        <p:spPr/>
        <p:txBody>
          <a:bodyPr/>
          <a:lstStyle/>
          <a:p>
            <a:fld id="{23829703-28BB-4D8A-8BC7-1999B112C5ED}" type="slidenum">
              <a:rPr lang="it-IT" smtClean="0"/>
              <a:pPr/>
              <a:t>28</a:t>
            </a:fld>
            <a:endParaRPr lang="it-IT" dirty="0"/>
          </a:p>
        </p:txBody>
      </p:sp>
      <p:sp>
        <p:nvSpPr>
          <p:cNvPr id="8" name="Triangolo rettangolo 7"/>
          <p:cNvSpPr/>
          <p:nvPr/>
        </p:nvSpPr>
        <p:spPr>
          <a:xfrm>
            <a:off x="5069633" y="-30365"/>
            <a:ext cx="4074367" cy="6555709"/>
          </a:xfrm>
          <a:prstGeom prst="rtTriangle">
            <a:avLst/>
          </a:prstGeom>
          <a:solidFill>
            <a:srgbClr val="FF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9" name="Rettangolo 8"/>
          <p:cNvSpPr/>
          <p:nvPr/>
        </p:nvSpPr>
        <p:spPr>
          <a:xfrm>
            <a:off x="2649207" y="6014225"/>
            <a:ext cx="1909946" cy="523220"/>
          </a:xfrm>
          <a:prstGeom prst="rect">
            <a:avLst/>
          </a:prstGeom>
          <a:ln>
            <a:solidFill>
              <a:schemeClr val="bg1"/>
            </a:solidFill>
          </a:ln>
        </p:spPr>
        <p:txBody>
          <a:bodyPr wrap="none">
            <a:spAutoFit/>
          </a:bodyPr>
          <a:lstStyle/>
          <a:p>
            <a:r>
              <a:rPr lang="it-IT" sz="2800" dirty="0"/>
              <a:t>Conoscenza</a:t>
            </a:r>
          </a:p>
        </p:txBody>
      </p:sp>
      <p:sp>
        <p:nvSpPr>
          <p:cNvPr id="10" name="Rettangolo 9"/>
          <p:cNvSpPr/>
          <p:nvPr/>
        </p:nvSpPr>
        <p:spPr>
          <a:xfrm>
            <a:off x="2453615" y="4593904"/>
            <a:ext cx="2307106" cy="523220"/>
          </a:xfrm>
          <a:prstGeom prst="rect">
            <a:avLst/>
          </a:prstGeom>
          <a:ln>
            <a:solidFill>
              <a:schemeClr val="bg1"/>
            </a:solidFill>
          </a:ln>
        </p:spPr>
        <p:txBody>
          <a:bodyPr wrap="none">
            <a:spAutoFit/>
          </a:bodyPr>
          <a:lstStyle/>
          <a:p>
            <a:r>
              <a:rPr lang="it-IT" sz="2800" dirty="0"/>
              <a:t>Comprensione</a:t>
            </a:r>
          </a:p>
        </p:txBody>
      </p:sp>
      <p:sp>
        <p:nvSpPr>
          <p:cNvPr id="11" name="Rettangolo 10"/>
          <p:cNvSpPr/>
          <p:nvPr/>
        </p:nvSpPr>
        <p:spPr>
          <a:xfrm>
            <a:off x="2651233" y="4133154"/>
            <a:ext cx="2034788" cy="523220"/>
          </a:xfrm>
          <a:prstGeom prst="rect">
            <a:avLst/>
          </a:prstGeom>
          <a:ln>
            <a:solidFill>
              <a:schemeClr val="bg1"/>
            </a:solidFill>
          </a:ln>
        </p:spPr>
        <p:txBody>
          <a:bodyPr wrap="none">
            <a:spAutoFit/>
          </a:bodyPr>
          <a:lstStyle/>
          <a:p>
            <a:r>
              <a:rPr lang="it-IT" sz="2800" dirty="0"/>
              <a:t>Applicazione</a:t>
            </a:r>
          </a:p>
        </p:txBody>
      </p:sp>
      <p:sp>
        <p:nvSpPr>
          <p:cNvPr id="12" name="Rettangolo 11"/>
          <p:cNvSpPr/>
          <p:nvPr/>
        </p:nvSpPr>
        <p:spPr>
          <a:xfrm>
            <a:off x="3309354" y="3047930"/>
            <a:ext cx="1140056" cy="523220"/>
          </a:xfrm>
          <a:prstGeom prst="rect">
            <a:avLst/>
          </a:prstGeom>
          <a:ln>
            <a:solidFill>
              <a:schemeClr val="bg1"/>
            </a:solidFill>
          </a:ln>
        </p:spPr>
        <p:txBody>
          <a:bodyPr wrap="none">
            <a:spAutoFit/>
          </a:bodyPr>
          <a:lstStyle/>
          <a:p>
            <a:r>
              <a:rPr lang="it-IT" sz="2800" dirty="0"/>
              <a:t>Analisi</a:t>
            </a:r>
          </a:p>
        </p:txBody>
      </p:sp>
      <p:sp>
        <p:nvSpPr>
          <p:cNvPr id="13" name="Rettangolo 12"/>
          <p:cNvSpPr/>
          <p:nvPr/>
        </p:nvSpPr>
        <p:spPr>
          <a:xfrm>
            <a:off x="3335721" y="2613683"/>
            <a:ext cx="1134478" cy="523220"/>
          </a:xfrm>
          <a:prstGeom prst="rect">
            <a:avLst/>
          </a:prstGeom>
          <a:ln>
            <a:solidFill>
              <a:schemeClr val="bg1"/>
            </a:solidFill>
          </a:ln>
        </p:spPr>
        <p:txBody>
          <a:bodyPr wrap="none">
            <a:spAutoFit/>
          </a:bodyPr>
          <a:lstStyle/>
          <a:p>
            <a:r>
              <a:rPr lang="it-IT" sz="2800" dirty="0"/>
              <a:t>Sintesi</a:t>
            </a:r>
          </a:p>
        </p:txBody>
      </p:sp>
      <p:sp>
        <p:nvSpPr>
          <p:cNvPr id="14" name="Rettangolo 13"/>
          <p:cNvSpPr/>
          <p:nvPr/>
        </p:nvSpPr>
        <p:spPr>
          <a:xfrm>
            <a:off x="2932087" y="744705"/>
            <a:ext cx="1877117" cy="954107"/>
          </a:xfrm>
          <a:prstGeom prst="rect">
            <a:avLst/>
          </a:prstGeom>
          <a:ln>
            <a:solidFill>
              <a:schemeClr val="bg1"/>
            </a:solidFill>
          </a:ln>
        </p:spPr>
        <p:txBody>
          <a:bodyPr wrap="none">
            <a:spAutoFit/>
          </a:bodyPr>
          <a:lstStyle/>
          <a:p>
            <a:r>
              <a:rPr lang="it-IT" sz="2800" dirty="0"/>
              <a:t>Creatività</a:t>
            </a:r>
          </a:p>
          <a:p>
            <a:r>
              <a:rPr lang="it-IT" sz="2800" dirty="0"/>
              <a:t>Valutazione</a:t>
            </a:r>
          </a:p>
        </p:txBody>
      </p:sp>
      <p:sp>
        <p:nvSpPr>
          <p:cNvPr id="19" name="Fumetto 3 18"/>
          <p:cNvSpPr/>
          <p:nvPr/>
        </p:nvSpPr>
        <p:spPr>
          <a:xfrm>
            <a:off x="-6972" y="4913646"/>
            <a:ext cx="2764913" cy="1704180"/>
          </a:xfrm>
          <a:prstGeom prst="wedgeEllipseCallou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effectLst>
                  <a:outerShdw blurRad="38100" dist="38100" dir="2700000" algn="tl">
                    <a:srgbClr val="000000">
                      <a:alpha val="43137"/>
                    </a:srgbClr>
                  </a:outerShdw>
                </a:effectLst>
              </a:rPr>
              <a:t>Imparo a ricordare e a ripetere</a:t>
            </a:r>
          </a:p>
        </p:txBody>
      </p:sp>
      <p:sp>
        <p:nvSpPr>
          <p:cNvPr id="20" name="Fumetto 3 19"/>
          <p:cNvSpPr/>
          <p:nvPr/>
        </p:nvSpPr>
        <p:spPr>
          <a:xfrm>
            <a:off x="-146417" y="3312961"/>
            <a:ext cx="2793681" cy="1747230"/>
          </a:xfrm>
          <a:prstGeom prst="wedgeEllipseCallout">
            <a:avLst/>
          </a:prstGeom>
          <a:solidFill>
            <a:srgbClr val="00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effectLst>
                  <a:outerShdw blurRad="38100" dist="38100" dir="2700000" algn="tl">
                    <a:srgbClr val="000000">
                      <a:alpha val="43137"/>
                    </a:srgbClr>
                  </a:outerShdw>
                </a:effectLst>
              </a:rPr>
              <a:t>Comprendo    e applico per risolvere</a:t>
            </a:r>
          </a:p>
        </p:txBody>
      </p:sp>
      <p:sp>
        <p:nvSpPr>
          <p:cNvPr id="21" name="Fumetto 3 20"/>
          <p:cNvSpPr/>
          <p:nvPr/>
        </p:nvSpPr>
        <p:spPr>
          <a:xfrm>
            <a:off x="-221907" y="1601701"/>
            <a:ext cx="2863349" cy="1754310"/>
          </a:xfrm>
          <a:prstGeom prst="wedgeEllipseCallou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effectLst>
                  <a:outerShdw blurRad="38100" dist="38100" dir="2700000" algn="tl">
                    <a:srgbClr val="000000">
                      <a:alpha val="43137"/>
                    </a:srgbClr>
                  </a:outerShdw>
                </a:effectLst>
              </a:rPr>
              <a:t>Scompongo e ricompongo</a:t>
            </a:r>
          </a:p>
        </p:txBody>
      </p:sp>
      <p:sp>
        <p:nvSpPr>
          <p:cNvPr id="22" name="Fumetto 3 21"/>
          <p:cNvSpPr/>
          <p:nvPr/>
        </p:nvSpPr>
        <p:spPr>
          <a:xfrm>
            <a:off x="-243639" y="-69840"/>
            <a:ext cx="2804567" cy="1735989"/>
          </a:xfrm>
          <a:prstGeom prst="wedgeEllipseCallout">
            <a:avLst/>
          </a:prstGeom>
          <a:solidFill>
            <a:srgbClr val="FF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effectLst>
                  <a:outerShdw blurRad="38100" dist="38100" dir="2700000" algn="tl">
                    <a:srgbClr val="000000">
                      <a:alpha val="43137"/>
                    </a:srgbClr>
                  </a:outerShdw>
                </a:effectLst>
              </a:rPr>
              <a:t>Scopro aspetti nuovi invento più soluzioni</a:t>
            </a:r>
          </a:p>
        </p:txBody>
      </p:sp>
      <p:sp>
        <p:nvSpPr>
          <p:cNvPr id="23" name="Freccia a destra 22"/>
          <p:cNvSpPr/>
          <p:nvPr/>
        </p:nvSpPr>
        <p:spPr>
          <a:xfrm rot="16200000">
            <a:off x="4773972" y="5854233"/>
            <a:ext cx="596345" cy="646968"/>
          </a:xfrm>
          <a:prstGeom prst="rightArrow">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Freccia a destra 23"/>
          <p:cNvSpPr/>
          <p:nvPr/>
        </p:nvSpPr>
        <p:spPr>
          <a:xfrm rot="16200000">
            <a:off x="4763065" y="4897830"/>
            <a:ext cx="596345" cy="646968"/>
          </a:xfrm>
          <a:prstGeom prst="right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Freccia a destra 24"/>
          <p:cNvSpPr/>
          <p:nvPr/>
        </p:nvSpPr>
        <p:spPr>
          <a:xfrm rot="16200000">
            <a:off x="4772141" y="2976811"/>
            <a:ext cx="596345" cy="646967"/>
          </a:xfrm>
          <a:prstGeom prst="rightArrow">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effectLst>
                <a:outerShdw blurRad="38100" dist="38100" dir="2700000" algn="tl">
                  <a:srgbClr val="000000">
                    <a:alpha val="43137"/>
                  </a:srgbClr>
                </a:outerShdw>
              </a:effectLst>
            </a:endParaRPr>
          </a:p>
        </p:txBody>
      </p:sp>
      <p:sp>
        <p:nvSpPr>
          <p:cNvPr id="26" name="Freccia a destra 25"/>
          <p:cNvSpPr/>
          <p:nvPr/>
        </p:nvSpPr>
        <p:spPr>
          <a:xfrm rot="16200000">
            <a:off x="4851143" y="164491"/>
            <a:ext cx="596345" cy="646968"/>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effectLst>
                <a:outerShdw blurRad="38100" dist="38100" dir="2700000" algn="tl">
                  <a:srgbClr val="000000">
                    <a:alpha val="43137"/>
                  </a:srgbClr>
                </a:outerShdw>
              </a:effectLst>
            </a:endParaRPr>
          </a:p>
        </p:txBody>
      </p:sp>
      <p:sp>
        <p:nvSpPr>
          <p:cNvPr id="27" name="CasellaDiTesto 26"/>
          <p:cNvSpPr txBox="1"/>
          <p:nvPr/>
        </p:nvSpPr>
        <p:spPr>
          <a:xfrm>
            <a:off x="5674777" y="23708"/>
            <a:ext cx="3435987" cy="280076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3200" b="1" dirty="0">
                <a:solidFill>
                  <a:srgbClr val="0066CC"/>
                </a:solidFill>
                <a:latin typeface="Segoe Print" panose="02000600000000000000" pitchFamily="2" charset="0"/>
              </a:rPr>
              <a:t>La scala degli apprendimenti: quale </a:t>
            </a:r>
          </a:p>
          <a:p>
            <a:pPr algn="ctr"/>
            <a:r>
              <a:rPr lang="it-IT" sz="3200" b="1" dirty="0">
                <a:solidFill>
                  <a:srgbClr val="0066CC"/>
                </a:solidFill>
                <a:latin typeface="Segoe Print" panose="02000600000000000000" pitchFamily="2" charset="0"/>
              </a:rPr>
              <a:t>«lezione»</a:t>
            </a:r>
          </a:p>
          <a:p>
            <a:pPr algn="ctr"/>
            <a:r>
              <a:rPr lang="it-IT" sz="4800" b="1" dirty="0">
                <a:solidFill>
                  <a:srgbClr val="C00000"/>
                </a:solidFill>
                <a:latin typeface="Segoe Print" panose="02000600000000000000" pitchFamily="2" charset="0"/>
              </a:rPr>
              <a:t>?</a:t>
            </a:r>
          </a:p>
        </p:txBody>
      </p:sp>
      <p:cxnSp>
        <p:nvCxnSpPr>
          <p:cNvPr id="29" name="Connettore diritto 28"/>
          <p:cNvCxnSpPr/>
          <p:nvPr/>
        </p:nvCxnSpPr>
        <p:spPr>
          <a:xfrm flipV="1">
            <a:off x="5025953" y="5519487"/>
            <a:ext cx="3362471" cy="3368"/>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a:xfrm>
            <a:off x="5111838" y="3637109"/>
            <a:ext cx="2367306" cy="19971"/>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5304846" y="5552560"/>
            <a:ext cx="3381954" cy="1015663"/>
          </a:xfrm>
          <a:prstGeom prst="rect">
            <a:avLst/>
          </a:prstGeom>
          <a:noFill/>
        </p:spPr>
        <p:txBody>
          <a:bodyPr wrap="square" rtlCol="0">
            <a:spAutoFit/>
          </a:bodyPr>
          <a:lstStyle/>
          <a:p>
            <a:pPr algn="ctr"/>
            <a:r>
              <a:rPr lang="it-IT" sz="2400" b="1" i="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fissare riprodurre </a:t>
            </a:r>
          </a:p>
          <a:p>
            <a:pPr algn="ctr"/>
            <a:r>
              <a:rPr lang="it-IT" b="1" dirty="0">
                <a:solidFill>
                  <a:schemeClr val="bg1"/>
                </a:solidFill>
                <a:effectLst>
                  <a:outerShdw blurRad="38100" dist="38100" dir="2700000" algn="tl">
                    <a:srgbClr val="000000">
                      <a:alpha val="43137"/>
                    </a:srgbClr>
                  </a:outerShdw>
                </a:effectLst>
              </a:rPr>
              <a:t>informazioni fornite dall’esterno</a:t>
            </a:r>
          </a:p>
          <a:p>
            <a:pPr algn="ctr"/>
            <a:r>
              <a:rPr lang="it-IT" b="1" dirty="0">
                <a:solidFill>
                  <a:schemeClr val="bg1"/>
                </a:solidFill>
                <a:effectLst>
                  <a:outerShdw blurRad="38100" dist="38100" dir="2700000" algn="tl">
                    <a:srgbClr val="000000">
                      <a:alpha val="43137"/>
                    </a:srgbClr>
                  </a:outerShdw>
                </a:effectLst>
              </a:rPr>
              <a:t>(termini, fatti, concetti e regole)</a:t>
            </a:r>
          </a:p>
        </p:txBody>
      </p:sp>
      <p:sp>
        <p:nvSpPr>
          <p:cNvPr id="35" name="CasellaDiTesto 34"/>
          <p:cNvSpPr txBox="1"/>
          <p:nvPr/>
        </p:nvSpPr>
        <p:spPr>
          <a:xfrm>
            <a:off x="4932040" y="3933056"/>
            <a:ext cx="2737457" cy="1292662"/>
          </a:xfrm>
          <a:prstGeom prst="rect">
            <a:avLst/>
          </a:prstGeom>
          <a:noFill/>
        </p:spPr>
        <p:txBody>
          <a:bodyPr wrap="square" rtlCol="0">
            <a:spAutoFit/>
          </a:bodyPr>
          <a:lstStyle/>
          <a:p>
            <a:pPr algn="ctr"/>
            <a:r>
              <a:rPr lang="it-IT" sz="2400" b="1" i="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descrivere applicare </a:t>
            </a:r>
          </a:p>
          <a:p>
            <a:pPr algn="ctr"/>
            <a:r>
              <a:rPr lang="it-IT" b="1" dirty="0">
                <a:solidFill>
                  <a:schemeClr val="bg1"/>
                </a:solidFill>
                <a:effectLst>
                  <a:outerShdw blurRad="38100" dist="38100" dir="2700000" algn="tl">
                    <a:srgbClr val="000000">
                      <a:alpha val="43137"/>
                    </a:srgbClr>
                  </a:outerShdw>
                </a:effectLst>
              </a:rPr>
              <a:t>informazioni apprese con più ambiti e codici disciplinari</a:t>
            </a:r>
          </a:p>
        </p:txBody>
      </p:sp>
      <p:sp>
        <p:nvSpPr>
          <p:cNvPr id="47" name="CasellaDiTesto 46"/>
          <p:cNvSpPr txBox="1"/>
          <p:nvPr/>
        </p:nvSpPr>
        <p:spPr>
          <a:xfrm>
            <a:off x="5111838" y="2824475"/>
            <a:ext cx="1860029" cy="1200329"/>
          </a:xfrm>
          <a:prstGeom prst="rect">
            <a:avLst/>
          </a:prstGeom>
          <a:noFill/>
        </p:spPr>
        <p:txBody>
          <a:bodyPr wrap="square" rtlCol="0">
            <a:spAutoFit/>
          </a:bodyPr>
          <a:lstStyle/>
          <a:p>
            <a:pPr algn="ctr"/>
            <a:r>
              <a:rPr lang="it-IT" sz="2400" b="1" i="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sintetizzare</a:t>
            </a:r>
          </a:p>
          <a:p>
            <a:pPr algn="ctr"/>
            <a:r>
              <a:rPr lang="it-IT" sz="2400" b="1" i="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analizzare</a:t>
            </a:r>
          </a:p>
          <a:p>
            <a:pPr algn="ctr"/>
            <a:endParaRPr lang="it-IT" sz="2400" b="1" i="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48" name="CasellaDiTesto 47"/>
          <p:cNvSpPr txBox="1"/>
          <p:nvPr/>
        </p:nvSpPr>
        <p:spPr>
          <a:xfrm>
            <a:off x="4970402" y="898512"/>
            <a:ext cx="1415341" cy="1938992"/>
          </a:xfrm>
          <a:prstGeom prst="rect">
            <a:avLst/>
          </a:prstGeom>
          <a:noFill/>
        </p:spPr>
        <p:txBody>
          <a:bodyPr wrap="square" rtlCol="0">
            <a:spAutoFit/>
          </a:bodyPr>
          <a:lstStyle/>
          <a:p>
            <a:r>
              <a:rPr lang="it-IT" sz="2000" b="1" i="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intuire</a:t>
            </a:r>
          </a:p>
          <a:p>
            <a:r>
              <a:rPr lang="it-IT" sz="2000" b="1" i="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inventare</a:t>
            </a:r>
          </a:p>
          <a:p>
            <a:r>
              <a:rPr lang="it-IT" sz="2000" b="1" i="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formulare</a:t>
            </a:r>
          </a:p>
          <a:p>
            <a:r>
              <a:rPr lang="it-IT" sz="2000" b="1" i="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ipotesi problemi nuovi</a:t>
            </a:r>
          </a:p>
        </p:txBody>
      </p:sp>
      <p:cxnSp>
        <p:nvCxnSpPr>
          <p:cNvPr id="3" name="Connettore diritto 2"/>
          <p:cNvCxnSpPr/>
          <p:nvPr/>
        </p:nvCxnSpPr>
        <p:spPr>
          <a:xfrm>
            <a:off x="5172083" y="2731181"/>
            <a:ext cx="1727422" cy="0"/>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6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dissolve">
                                      <p:cBhvr>
                                        <p:cTn id="40" dur="500"/>
                                        <p:tgtEl>
                                          <p:spTgt spid="47"/>
                                        </p:tgtEl>
                                      </p:cBhvr>
                                    </p:animEffect>
                                  </p:childTnLst>
                                </p:cTn>
                              </p:par>
                              <p:par>
                                <p:cTn id="41" presetID="9"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dissolve">
                                      <p:cBhvr>
                                        <p:cTn id="46" dur="500"/>
                                        <p:tgtEl>
                                          <p:spTgt spid="27"/>
                                        </p:tgtEl>
                                      </p:cBhvr>
                                    </p:animEffect>
                                  </p:childTnLst>
                                </p:cTn>
                              </p:par>
                              <p:par>
                                <p:cTn id="47" presetID="9"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dissolve">
                                      <p:cBhvr>
                                        <p:cTn id="49" dur="500"/>
                                        <p:tgtEl>
                                          <p:spTgt spid="31"/>
                                        </p:tgtEl>
                                      </p:cBhvr>
                                    </p:animEffect>
                                  </p:childTnLst>
                                </p:cTn>
                              </p:par>
                              <p:par>
                                <p:cTn id="50" presetID="9"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dissolve">
                                      <p:cBhvr>
                                        <p:cTn id="52" dur="500"/>
                                        <p:tgtEl>
                                          <p:spTgt spid="2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dissolve">
                                      <p:cBhvr>
                                        <p:cTn id="55" dur="500"/>
                                        <p:tgtEl>
                                          <p:spTgt spid="3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500"/>
                                        <p:tgtEl>
                                          <p:spTgt spid="2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dissolve">
                                      <p:cBhvr>
                                        <p:cTn id="61" dur="500"/>
                                        <p:tgtEl>
                                          <p:spTgt spid="2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dissolve">
                                      <p:cBhvr>
                                        <p:cTn id="64" dur="500"/>
                                        <p:tgtEl>
                                          <p:spTgt spid="2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dissolve">
                                      <p:cBhvr>
                                        <p:cTn id="67" dur="500"/>
                                        <p:tgtEl>
                                          <p:spTgt spid="35"/>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dissolve">
                                      <p:cBhvr>
                                        <p:cTn id="70" dur="500"/>
                                        <p:tgtEl>
                                          <p:spTgt spid="23"/>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dissolve">
                                      <p:cBhvr>
                                        <p:cTn id="7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9" grpId="0" animBg="1"/>
      <p:bldP spid="20" grpId="0" animBg="1"/>
      <p:bldP spid="21" grpId="0" animBg="1"/>
      <p:bldP spid="22" grpId="0" animBg="1"/>
      <p:bldP spid="23" grpId="0" animBg="1"/>
      <p:bldP spid="24" grpId="0" animBg="1"/>
      <p:bldP spid="25" grpId="0" animBg="1"/>
      <p:bldP spid="26" grpId="0" animBg="1"/>
      <p:bldP spid="27" grpId="0"/>
      <p:bldP spid="34" grpId="0"/>
      <p:bldP spid="35" grpId="0"/>
      <p:bldP spid="47"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96344" y="1968831"/>
            <a:ext cx="6380112" cy="3836326"/>
          </a:xfrm>
          <a:noFill/>
        </p:spPr>
        <p:txBody>
          <a:bodyPr>
            <a:noAutofit/>
          </a:bodyPr>
          <a:lstStyle/>
          <a:p>
            <a:pPr marL="0" indent="0" algn="just">
              <a:spcBef>
                <a:spcPts val="0"/>
              </a:spcBef>
              <a:buNone/>
            </a:pPr>
            <a:r>
              <a:rPr lang="it-IT" sz="2800" dirty="0">
                <a:latin typeface="Candara" pitchFamily="34" charset="0"/>
              </a:rPr>
              <a:t> </a:t>
            </a:r>
          </a:p>
          <a:p>
            <a:pPr marL="0" indent="0" algn="just">
              <a:spcBef>
                <a:spcPts val="0"/>
              </a:spcBef>
              <a:buNone/>
            </a:pPr>
            <a:endParaRPr lang="it-IT" sz="2800" dirty="0">
              <a:latin typeface="Candara" pitchFamily="34" charset="0"/>
            </a:endParaRPr>
          </a:p>
          <a:p>
            <a:pPr marL="0" indent="0" algn="just">
              <a:spcBef>
                <a:spcPts val="0"/>
              </a:spcBef>
              <a:buNone/>
            </a:pPr>
            <a:endParaRPr lang="it-IT" sz="2800" dirty="0">
              <a:latin typeface="Candara" pitchFamily="34" charset="0"/>
            </a:endParaRPr>
          </a:p>
        </p:txBody>
      </p:sp>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Antonia Carlini</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29</a:t>
            </a:fld>
            <a:endParaRPr lang="it-IT" dirty="0"/>
          </a:p>
        </p:txBody>
      </p:sp>
      <p:sp>
        <p:nvSpPr>
          <p:cNvPr id="4" name="Segnaposto piè di pagina 3"/>
          <p:cNvSpPr>
            <a:spLocks noGrp="1"/>
          </p:cNvSpPr>
          <p:nvPr>
            <p:ph type="ftr" sz="quarter" idx="11"/>
          </p:nvPr>
        </p:nvSpPr>
        <p:spPr/>
        <p:txBody>
          <a:bodyPr/>
          <a:lstStyle/>
          <a:p>
            <a:r>
              <a:rPr lang="it-IT" dirty="0"/>
              <a:t>Antonia Carlini</a:t>
            </a:r>
          </a:p>
        </p:txBody>
      </p:sp>
      <p:sp>
        <p:nvSpPr>
          <p:cNvPr id="5" name="Rettangolo 4"/>
          <p:cNvSpPr/>
          <p:nvPr/>
        </p:nvSpPr>
        <p:spPr>
          <a:xfrm>
            <a:off x="3071802" y="2000240"/>
            <a:ext cx="5563477" cy="3477875"/>
          </a:xfrm>
          <a:prstGeom prst="rect">
            <a:avLst/>
          </a:prstGeom>
        </p:spPr>
        <p:txBody>
          <a:bodyPr wrap="square">
            <a:spAutoFit/>
          </a:bodyPr>
          <a:lstStyle/>
          <a:p>
            <a:pPr algn="ctr"/>
            <a:r>
              <a:rPr lang="it-IT" sz="4400" dirty="0" smtClean="0">
                <a:latin typeface="Calibri" pitchFamily="34" charset="0"/>
              </a:rPr>
              <a:t>Promuove l’apprendimento </a:t>
            </a:r>
            <a:r>
              <a:rPr lang="it-IT" sz="4400" dirty="0">
                <a:latin typeface="Calibri" pitchFamily="34" charset="0"/>
              </a:rPr>
              <a:t>laboratoriale </a:t>
            </a:r>
          </a:p>
          <a:p>
            <a:pPr algn="ctr"/>
            <a:r>
              <a:rPr lang="it-IT" sz="4400" dirty="0">
                <a:latin typeface="Calibri" pitchFamily="34" charset="0"/>
              </a:rPr>
              <a:t>e</a:t>
            </a:r>
          </a:p>
          <a:p>
            <a:pPr algn="ctr"/>
            <a:r>
              <a:rPr lang="it-IT" sz="4400" dirty="0">
                <a:latin typeface="Calibri" pitchFamily="34" charset="0"/>
              </a:rPr>
              <a:t>cooperativo</a:t>
            </a:r>
            <a:endParaRPr lang="it-IT" sz="4400" dirty="0"/>
          </a:p>
        </p:txBody>
      </p:sp>
      <p:sp>
        <p:nvSpPr>
          <p:cNvPr id="7" name="CasellaDiTesto 6"/>
          <p:cNvSpPr txBox="1"/>
          <p:nvPr/>
        </p:nvSpPr>
        <p:spPr>
          <a:xfrm>
            <a:off x="523642" y="2463690"/>
            <a:ext cx="1470274" cy="132343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it-IT" sz="8000" b="1" i="1" dirty="0" smtClean="0">
                <a:solidFill>
                  <a:schemeClr val="bg1"/>
                </a:solidFill>
                <a:effectLst>
                  <a:outerShdw blurRad="38100" dist="38100" dir="2700000" algn="tl">
                    <a:srgbClr val="000000">
                      <a:alpha val="43137"/>
                    </a:srgbClr>
                  </a:outerShdw>
                </a:effectLst>
                <a:latin typeface="Candara" panose="020E0502030303020204" pitchFamily="34" charset="0"/>
              </a:rPr>
              <a:t>n.5</a:t>
            </a:r>
            <a:endParaRPr lang="it-IT" sz="8000" b="1" i="1"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11" name="Rettangolo 10"/>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itchFamily="34" charset="0"/>
              </a:rPr>
              <a:t>L’insegnante competente …</a:t>
            </a:r>
            <a:endParaRPr lang="it-IT" sz="4400" b="1" dirty="0">
              <a:solidFill>
                <a:schemeClr val="bg1"/>
              </a:solidFill>
              <a:latin typeface="Calibri Light" pitchFamily="34" charset="0"/>
            </a:endParaRPr>
          </a:p>
        </p:txBody>
      </p:sp>
    </p:spTree>
    <p:extLst>
      <p:ext uri="{BB962C8B-B14F-4D97-AF65-F5344CB8AC3E}">
        <p14:creationId xmlns:p14="http://schemas.microsoft.com/office/powerpoint/2010/main" val="103944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2 5"/>
          <p:cNvCxnSpPr/>
          <p:nvPr/>
        </p:nvCxnSpPr>
        <p:spPr>
          <a:xfrm>
            <a:off x="350138" y="548680"/>
            <a:ext cx="467544" cy="0"/>
          </a:xfrm>
          <a:prstGeom prst="straightConnector1">
            <a:avLst/>
          </a:prstGeom>
          <a:ln w="5715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rot="16200000">
            <a:off x="-413030" y="3481990"/>
            <a:ext cx="1103059" cy="276999"/>
          </a:xfrm>
          <a:prstGeom prst="rect">
            <a:avLst/>
          </a:prstGeom>
          <a:noFill/>
        </p:spPr>
        <p:txBody>
          <a:bodyPr wrap="none" rtlCol="0">
            <a:spAutoFit/>
          </a:bodyPr>
          <a:lstStyle/>
          <a:p>
            <a:pPr algn="ctr"/>
            <a:r>
              <a:rPr lang="it-IT" sz="1200" dirty="0"/>
              <a:t>Antonia Carlini</a:t>
            </a:r>
          </a:p>
        </p:txBody>
      </p:sp>
      <p:sp>
        <p:nvSpPr>
          <p:cNvPr id="10" name="CasellaDiTesto 9"/>
          <p:cNvSpPr txBox="1"/>
          <p:nvPr/>
        </p:nvSpPr>
        <p:spPr>
          <a:xfrm>
            <a:off x="251520" y="5085184"/>
            <a:ext cx="2825021" cy="523220"/>
          </a:xfrm>
          <a:prstGeom prst="rect">
            <a:avLst/>
          </a:prstGeom>
          <a:solidFill>
            <a:srgbClr val="FF99CC"/>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latin typeface="Candara" pitchFamily="34" charset="0"/>
              </a:rPr>
              <a:t>competenze</a:t>
            </a:r>
            <a:endParaRPr lang="it-IT" sz="2800" b="1" dirty="0">
              <a:solidFill>
                <a:schemeClr val="bg1"/>
              </a:solidFill>
              <a:effectLst>
                <a:outerShdw blurRad="38100" dist="38100" dir="2700000" algn="tl">
                  <a:srgbClr val="000000">
                    <a:alpha val="43137"/>
                  </a:srgbClr>
                </a:outerShdw>
              </a:effectLst>
            </a:endParaRPr>
          </a:p>
        </p:txBody>
      </p:sp>
      <p:sp>
        <p:nvSpPr>
          <p:cNvPr id="11" name="CasellaDiTesto 10"/>
          <p:cNvSpPr txBox="1"/>
          <p:nvPr/>
        </p:nvSpPr>
        <p:spPr>
          <a:xfrm>
            <a:off x="3203848" y="5085184"/>
            <a:ext cx="2969894" cy="523220"/>
          </a:xfrm>
          <a:prstGeom prst="rect">
            <a:avLst/>
          </a:prstGeom>
          <a:solidFill>
            <a:srgbClr val="3366FF"/>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latin typeface="Candara" pitchFamily="34" charset="0"/>
              </a:rPr>
              <a:t>a. laboratoriale</a:t>
            </a:r>
            <a:endParaRPr lang="it-IT" sz="2800" b="1" dirty="0">
              <a:solidFill>
                <a:schemeClr val="bg1"/>
              </a:solidFill>
              <a:effectLst>
                <a:outerShdw blurRad="38100" dist="38100" dir="2700000" algn="tl">
                  <a:srgbClr val="000000">
                    <a:alpha val="43137"/>
                  </a:srgbClr>
                </a:outerShdw>
              </a:effectLst>
            </a:endParaRPr>
          </a:p>
        </p:txBody>
      </p:sp>
      <p:sp>
        <p:nvSpPr>
          <p:cNvPr id="12" name="CasellaDiTesto 11"/>
          <p:cNvSpPr txBox="1"/>
          <p:nvPr/>
        </p:nvSpPr>
        <p:spPr>
          <a:xfrm>
            <a:off x="6348708" y="1847375"/>
            <a:ext cx="2503727" cy="523220"/>
          </a:xfrm>
          <a:prstGeom prst="rect">
            <a:avLst/>
          </a:prstGeom>
          <a:solidFill>
            <a:srgbClr val="FF9933"/>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rPr>
              <a:t>adattamento</a:t>
            </a:r>
          </a:p>
        </p:txBody>
      </p:sp>
      <p:sp>
        <p:nvSpPr>
          <p:cNvPr id="13" name="CasellaDiTesto 12"/>
          <p:cNvSpPr txBox="1"/>
          <p:nvPr/>
        </p:nvSpPr>
        <p:spPr>
          <a:xfrm>
            <a:off x="6246542" y="5085184"/>
            <a:ext cx="2605893" cy="523220"/>
          </a:xfrm>
          <a:prstGeom prst="rect">
            <a:avLst/>
          </a:prstGeom>
          <a:solidFill>
            <a:srgbClr val="33CC33"/>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rPr>
              <a:t>riflessione</a:t>
            </a:r>
          </a:p>
        </p:txBody>
      </p:sp>
      <p:sp>
        <p:nvSpPr>
          <p:cNvPr id="14" name="CasellaDiTesto 13"/>
          <p:cNvSpPr txBox="1"/>
          <p:nvPr/>
        </p:nvSpPr>
        <p:spPr>
          <a:xfrm>
            <a:off x="251520" y="5733256"/>
            <a:ext cx="2825021" cy="523220"/>
          </a:xfrm>
          <a:prstGeom prst="rect">
            <a:avLst/>
          </a:prstGeom>
          <a:solidFill>
            <a:srgbClr val="FF3399"/>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latin typeface="Candara" pitchFamily="34" charset="0"/>
              </a:rPr>
              <a:t>processi</a:t>
            </a:r>
            <a:endParaRPr lang="it-IT" sz="2800" b="1" dirty="0">
              <a:solidFill>
                <a:schemeClr val="bg1"/>
              </a:solidFill>
              <a:effectLst>
                <a:outerShdw blurRad="38100" dist="38100" dir="2700000" algn="tl">
                  <a:srgbClr val="000000">
                    <a:alpha val="43137"/>
                  </a:srgbClr>
                </a:outerShdw>
              </a:effectLst>
            </a:endParaRPr>
          </a:p>
        </p:txBody>
      </p:sp>
      <p:sp>
        <p:nvSpPr>
          <p:cNvPr id="15" name="CasellaDiTesto 14"/>
          <p:cNvSpPr txBox="1"/>
          <p:nvPr/>
        </p:nvSpPr>
        <p:spPr>
          <a:xfrm>
            <a:off x="6246544" y="5680734"/>
            <a:ext cx="2605891" cy="523220"/>
          </a:xfrm>
          <a:prstGeom prst="rect">
            <a:avLst/>
          </a:prstGeom>
          <a:solidFill>
            <a:srgbClr val="009900"/>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rPr>
              <a:t>valutazione </a:t>
            </a:r>
            <a:r>
              <a:rPr lang="it-IT" sz="2800" b="1" i="1" dirty="0">
                <a:solidFill>
                  <a:schemeClr val="bg1"/>
                </a:solidFill>
                <a:effectLst>
                  <a:outerShdw blurRad="38100" dist="38100" dir="2700000" algn="tl">
                    <a:srgbClr val="000000">
                      <a:alpha val="43137"/>
                    </a:srgbClr>
                  </a:outerShdw>
                </a:effectLst>
              </a:rPr>
              <a:t>per</a:t>
            </a:r>
          </a:p>
        </p:txBody>
      </p:sp>
      <p:pic>
        <p:nvPicPr>
          <p:cNvPr id="1028" name="Picture 4" descr="http://www.indicazioninazionali.it/J/images/header_3.jpg">
            <a:hlinkClick r:id="rId3"/>
          </p:cNvPr>
          <p:cNvPicPr>
            <a:picLocks noChangeAspect="1" noChangeArrowheads="1"/>
          </p:cNvPicPr>
          <p:nvPr/>
        </p:nvPicPr>
        <p:blipFill>
          <a:blip r:embed="rId4" cstate="print"/>
          <a:srcRect/>
          <a:stretch>
            <a:fillRect/>
          </a:stretch>
        </p:blipFill>
        <p:spPr bwMode="auto">
          <a:xfrm>
            <a:off x="155575" y="-136525"/>
            <a:ext cx="57150" cy="9525"/>
          </a:xfrm>
          <a:prstGeom prst="rect">
            <a:avLst/>
          </a:prstGeom>
          <a:noFill/>
        </p:spPr>
      </p:pic>
      <p:pic>
        <p:nvPicPr>
          <p:cNvPr id="1030" name="Picture 6" descr="http://www.indicazioninazionali.it/J/images/header_3.jpg">
            <a:hlinkClick r:id="rId3"/>
          </p:cNvPr>
          <p:cNvPicPr>
            <a:picLocks noChangeAspect="1" noChangeArrowheads="1"/>
          </p:cNvPicPr>
          <p:nvPr/>
        </p:nvPicPr>
        <p:blipFill>
          <a:blip r:embed="rId4" cstate="print"/>
          <a:srcRect/>
          <a:stretch>
            <a:fillRect/>
          </a:stretch>
        </p:blipFill>
        <p:spPr bwMode="auto">
          <a:xfrm>
            <a:off x="155575" y="-136525"/>
            <a:ext cx="57150" cy="9525"/>
          </a:xfrm>
          <a:prstGeom prst="rect">
            <a:avLst/>
          </a:prstGeom>
          <a:noFill/>
        </p:spPr>
      </p:pic>
      <p:pic>
        <p:nvPicPr>
          <p:cNvPr id="1032" name="Picture 8" descr="http://www.indicazioninazionali.it/J/images/header_3.jpg">
            <a:hlinkClick r:id="rId3"/>
          </p:cNvPr>
          <p:cNvPicPr>
            <a:picLocks noChangeAspect="1" noChangeArrowheads="1"/>
          </p:cNvPicPr>
          <p:nvPr/>
        </p:nvPicPr>
        <p:blipFill>
          <a:blip r:embed="rId4" cstate="print"/>
          <a:srcRect/>
          <a:stretch>
            <a:fillRect/>
          </a:stretch>
        </p:blipFill>
        <p:spPr bwMode="auto">
          <a:xfrm>
            <a:off x="155575" y="-136525"/>
            <a:ext cx="57150" cy="9525"/>
          </a:xfrm>
          <a:prstGeom prst="rect">
            <a:avLst/>
          </a:prstGeom>
          <a:noFill/>
        </p:spPr>
      </p:pic>
      <p:sp>
        <p:nvSpPr>
          <p:cNvPr id="1034" name="AutoShape 10" descr="data:image/jpeg;base64,/9j/4AAQSkZJRgABAQAAAQABAAD/2wCEAAkGBxMSEhUUEhQUFRUXGBcXGBcYGBcUGBcUFBcXFhQXFxcYHCggGBolHBUUITEhJSkrLi4uFx8zODMsNygtLisBCgoKDg0OGxAQGywkHyQsLCwsLCwsLCwsLCwsLCwsLCwsLCwsLCwsLCwsLCwsLCwsLCwsLCwsLCwsLCwsLCwsLP/AABEIAMoA+gMBIgACEQEDEQH/xAAcAAABBQEBAQAAAAAAAAAAAAAFAQIDBAYHAAj/xABBEAABAwIEAwYCCAQEBgMAAAABAAIRAwQFEiExBkFREyJhcYGRMqEHFFJyscHR8CNCYuEzQ4KSFRZTwtLxJHPi/8QAGgEAAgMBAQAAAAAAAAAAAAAAAgMAAQQFBv/EACYRAAIDAAMAAgICAgMAAAAAAAABAgMREiExBEETIjJRcYEUYbH/2gAMAwEAAhEDEQA/ANTcw9gcOYlAKjSiHC912luAd2HL6cvkVBcsglYd1Jjsx4UCxNLFO5IGqiyq6mreCYh2VQA/C7TyKjyqleMEa+kdeUKJNvERvDqFhQzEHksN9IeLuNwaIPcphun9bhJJ9wtRfcTW1lTY2s/vZR3B3n7DcDbzMLmuPudduq3dEZqZdqBq+nAAGdo1Ggmdlt+LHJ7Iy3PViBVvRJrseTmGZoLfAuEnx0XsWwY291cMPN5c3xa7Vp9tPRDbas41GtDi0lzQCPEwjP0i4jWbdsbVBMU4a/7bQ4wfMTqtU5pWx/2KjFuLBTD/ABg07PaWeqFYthL6bgHA66iOY6p9a+lzXjTKQfbdaO8uxUaCN4+SwfLfGzkvs6Hxf2hxZzu6ZBMqFaW8wwPcXHmhtfCiNtVcLotAzqkmDF5TvtSoS1NTTFY0KpLenmc0dXAfMKKVrPo6wrtbkVXDuUtfAv8A5R6b+yqTxaQ3tC+qkBtNjzAjQR+KmNpdP3AaP6nfkEXddxsq1S4J3MLnDig3BD/mVv8AaP1lSswygOTn/eJj2Tn1kzvO2BULJmmmzRrWjyC99YTBaR8TgE4vpt6eZVooUVCdk15PWENvuIqLN3g+A1+QQK74uH8jCfM5R7DVEk2UaCvTHM6+5WS4lMPpuGwJHjt/ZUL7Hq9QEZsg6MGX57oa24MgOJIbJieZ3TYVtdlNkDwZM9V0L6O8GZ2LqtRgJqGBI/kb08zPsglG3p1hLWd7mTp/7XQMHrMNFmT4QMo5Du6H5qTl1hEVq2CFpmg+P6Hat9DuFDmuf+ifRwR7MklKCM9wZf5awbPdqiB94DM381pcRpd5YD6tVt8hc3K5sOaPumQPlC6NXqNq0mVG7PaHDycJQ0vY5/Qdq70DlmqaVK5Oo0i9waNyQB6owCnXuA0tAGZ7jDWjckmB6JvGuDVaNGkWEGoD3gNP4j4DA3wbqiPDli1la4uq5BFuXBo8WzB/fMp19iVO8oGtTd8FSk/XcFjszmuHIxIWnPxNNf7YjeRy3EX1S95rlxqTDi7ckaE+UqThniF9nXziXMOlRn2m/qF1nGMIt7pg7VgMiGuGjttwfVc6xjgSowk0Xh4+y7uu9DsfknL5Fc1xl0BwaeoO4dhdrdV6N5QIFIvPaU41a8Akd3kc0aIT9KuM03OZRbDnsdJI/wAvllnm48+kBZawxKrY1zma4Ndo9hls+I8R1VW7sqlTvNY4tOzuRHWSg45LW/PAiuSrdjiGXukqrTpHUHSB+woKrU2yCnEuufCQfFyCN1Ruax5eyFtuI028eSlo1w4rIqeJq/LpNJds2fJXbHhqtcz2bQIiS45YnbTdR0q7KYlx9OZVzhvGeyuy95htQFpE6NBILJ8oj1VrlmoXKS3CW3+jysXDtHsa3mQST6CFvsNsadvTFOk2Gj3J6k9UHuuMLVn+Zm+6M34ITdfSC3/LpuPi6Gj80p/kmV0jb5XHwXuyaPicFy+742un/DlYPASfcoRcYlXqfHVefWB7BRUS+yc0dcucataXxPaT0mT7LLYzxu4gto9wcjz9OixdFoaJ2n3P6L1fWBCZGpIrkXG4hUeTmqPPjmcFFcXdQaZ3kdCSQoWNgeCa95jkUzEVpNSfOymaENAgy0+i0OA0KdYak5xu3b1CGSwtMpBmo81ZsrHO7bQblGrnCjLBTZA116bbyidthoaAJ9tUmVqS9CUWwY8ZGkjSArfDVw9lPQkTJjdpHKR+Y1V92HtcII0POVYZbANDRoAI9Bsku+OBqpluzxUO+IFp9wfLmr4um9R7oN9XCb2AQfm/6C/GAb/i6l1c+NobA9ytZ9HGMi5t6lMgg03EtB1PZv1Hscw9lDYfRrbsM1HPqeBgBafCsHo25/hMDZEGOi0wrhD+IqU5S9KdajBV/Amta51QiSxjnAeX7PsVHd0tSieGU2NNRvPIxr/CQ53/AHK4rsGT6MOw16thdPbqalRpPVwGro9ws7wpiLaDKoqyGvLQT0LZ3HrC1WEY7S7L6sCA5pdA2zgmZHj4eCGcd4TFqa7GwZAfA36OK1uxObrkumIUek0aDhvHaVc5Q4DIwBvR+p+E8yNNFeuWTJ5LjNjVijE7OnTcTrI+aL4bxjcURGZtZnNr5n/dv7yl2fE62ISs77NRxLYtq08rgDBls9Ry/FZS2s3W9PUEUnSRP8p578j+Ss33GrXsI7Ihx2GaR+ErLYhXq1I7Wq6BsySQP9MpMap+MPUOvLmnJy6oXcO70iRPJXhTa3+U+sqWrSDmS0CRuBvCfFYUwLTZJgmB1/spSQD3ZA5f3UVQapWP6oyhpBlX8PtyTqE2k3pqrNF8GUEpPOhkIp9srXdmWO8DsoRTWjc1tRsH/wBIpY8NUiA4lzgdRy/BKjb12FOvGYsU1Hnk6LR8YU6dFrabGAOOpPOOWqztvTkgfvqmxerRbHiVOylInmndmJUuborIiJ7vTzVY6+B8FNVIOirv0OihCNwI391NYXZpva9u4KQ1uoUYaFGtKOu4XVZWpNqN1BHseYVvskJ+hysxwrUngOLS1zZ10dIOnmF0mvTpDQsaT0DQT7QuLdlc2jQrlhiy1NcVprnB2v1a0sPy9ROiBXFqWHKRBQKSYyM1IpOTZ8CrXZ+CbA6og9NvCa5qlyrxC6eGMFYjALJO7gI16qjhl81l7dsedX7DqB/+SiWN0ZpEjdkPH+nX8JWU42sXyy7okiQ0uI3Bjuu8th7JlS7a/sCZkuIMBq0qhe2XU82jhu3pPTzWmw/iPtaHY1SA9o3P+YP/ACWhwK7ZdW7szAXQW1G7bjceB3XLuJ8KqMe4MBfTnukakDlmHVHqknCz+QK/uPgZOE0nv+HLm0JbI+WyyPEFkbeoWO3nQg7jkfBLZ4xWpEQ4kD+V2v46hDsXxB1eqXu3Ow6AKoKcet6CePstYfS3cQSRt4HqUwUXS55O3Px8FBa3mURyUj7jN5dPBGyD3Oedz5T4paIcCSNwDommuPT8gmdq3kVCFa9+KeqrK7WcC2OipFWiB7hPE206nZ1ACx+kkDuk6DXoUuJ24pVXsBkA6eR1j0lAFs7GmLm2a4nvA5Hn7Lh8LvIiJQOK5LWNqW6vsBisQIW7+jy6FRr6ZiWEOH3XaH5j5rAV2Fri0xIMGDI06EborwniRoXLHTo7uO8nafjBSLobFr7GJnvpAdmvnN5Na0fKShFs3Q6idwiHGTD9dqk8y0+haEIqO0Ta/wCC/wACJfyZOa0HXRNe/wDY0UIqnnqrOHUw6oAW5h0OxPIFG3i0iWvCm4qMlbn6hQrjI+g2hVjQsloP3mEkEeIVK54XAaYOqT/yYbjGv48l2ZJOBUwtzMLQ8NcJVLiowOBa0n1I5/JMnZGK1iVFlz6N711K5BAOVwLTHvE+i7davBALRvrruq1ph1C3pBjWNaxg10HLmfFQWVcnNXcCMwDabTypjnHVx18oXDvsVlnIoJPO+pAVG+tA5pPMaypnv7oC9cNHZ689ErQ08Zl6rIMHdM7NGbiznUbx7wh5aE1S00xkmjXQlhPhehdgzET6cgg7H81nsFb2lK4tKm9Mlonmx8lh9PyC00LG8XVXWlU3NPvNc0MeB8jpz0Vr+gZHPLvEbq2qvYzMwjuuES1wHyPmnHiB41qUjrzB/JOsOIbWrXc2sDTYR3Xka5uYIHyQ7GrpkxbyR9p4APoB+akudkv2iSORXTJ7riCg4Q+m71AKxtY6mOuiP4Jwtc3j/wCG3QfHUcYa0eJ6+A1QnFbTsqr6ZM5XETtMcwmxgodIpvSrmShyYUsoyh+dICmApVCDpSFeC8oQ8tX9Htf+LUpHVr2THi0j8j8llEX4VuzSuA9sTlcNehS7lsGHW8kjTY3wqWMdUYc0a5Q0A5eZ03IWS5rf/wDMr+bWlY/E7fvktEAmQOngslM2+pGiXb0PYhhjryhTuKetQMyub9rJofX9VlXYe47CPA6bbiFoeFMa7HNSeJaTI8DzWlq2tGuM0QeRGhlT8jrePwripHOKeGVfslF+F7Avq+REgrTYVZPaSKkb6eXVX6VsxhLmCCd4Q2fIbTQ2uhejbzCMzqZEgtJ1BiZ6ym1GAucNy2J9leNzmblcqNGm2nmgzO5Kxyl0PfRToYZSaZDBPjqtlwdRA7SodI7oPTmfyQjAsPNzUgaNbq53QdPMre08OYGhsQwbNH4nqUqc5MyXSSXFAyrTNwe9IoNMkc6hHL7qvMts7sztGjYfgr+QCNNkyqZ05JajhlSKwYCdk27EuaOinzRyUI3k7qBED29E002c2iVOqxpHqoWXn3zRsCVA69cdoCrEJV03ZJjeCFfUJ3JUNei17S1wDmncHUFSSmdsJhBoWGA+kHhdgY65oiHCC9oGhGxcByKwuHO7R7KeuZ72s0E/E4CfSV3G+cHNLOoKpcPcL0qNTtnNbmAOXQS2RqZ6x+K10XyX6iZwXpNbWpYRbUmhlKkJIG74gguPMuJk+q5hxhwnXpmpWLs7S6Qdc2U/a8Rsuq08VyO1bmnYj4oEwD1Vq/psqsIdoHCIdpITm2LR82Fi92Z6La47w0+k8lrM7Ad2w7TyCa267FjQxgJIBJI1k8vRVK3F4NhWpfZiwF6Fo7l5rAl7GgyYI0PmUEfbHNAEoo2b6VKvPCsV5EG4S89Ao61pkGu6LkgeDKgC1nBeCdqH1HSB8LfPmVm2UevstlhXGDabQ2rSho0mn/4n9Um9yccgXDE9Zdq4DUHwwQoLjBKgbmIEBaPDsat6/wDhVGk/ZPdd/tOqnvxLHD19tVz+UovGaVj8MW/CBo4fEjHD5ykhxHgvXVy1kZgcpEhwEgdZjZR1A3roRI8fDzRtya7GNINYjTLYdERv5clD9YELC1serNcQHnLOgPL9FYteIHDR4zDqND+hRqh52DG3DU1K6OYHw6+sQ+rLafTZzv0HiqPBVJlxU7TdrBMHk87SPddGYVit/WXECy76R6wsadFuWm0NG+nXx6qwXKI1FGaiTplJXPUNV3hPkkL0kqtIRdo0faalBnZwKeQoH0m+Sosc9pTMiQMjZyXM7qq0mkaRyhusQpU3lkVKjxu2mwujzOwWT4u40qW47NlJtOo4aZ3Bz2jk4tGgO8T0XWVUmNc0HMUxenTBLnhsb6SfLwK5riXFNTMCHGZJ5aA8vPxQi+xSq4d9xcTqNdPbb1UVpYhwz1SY0gddVojVGHoDk5eBn/nm4gBpbI/miT5+f6JWcZ3hGtXTnoPeTshJqU9WhmnLqNFCKYGxJCbFJfQDDP8AztcN+EtnaY19CmUeM6odmqMFT7znD5oJXHVUiUeIo6lhfHNk+G1aLqJ+18bZ9NQn41ZCsw1bfJUbtI/PoVysPj9Ee4dx+pbGaZljvjpnY/oUMoJlptPUeqtewxUaWn8fJeoM1RnGsQpV6eZoy840MdYKD4e5ppvqOdAaYAiS79EhrrTRCW+k9cgN1MBD3sBDgDy0nU6bKB9257tRpyV4CBOimOJbaYDIcNx7Jjnzt+/RF4lQvtmyJHNMVgngewnD6xcHsp1CQZBDXECPGN10rDbt72/xKbmnnIKxjccrACmx5AGmmkDwV60x5zTkzkxvJSLYSsHxjGK9NBUtwHOLSDP8vJp5nT8FXq4RMgCGnWNoPhGyH0ccAcZP/tEqGJ5uYCz8ZRGrChV4VY92Z7j4gQEHxzC/qxGXVrttFsBeN6qni7G1qZbIncHoUcZyT7ZTin4R/Rpi4puq0yJLocP9Mg/iF0mlilM7ktPiI+ey4thhdQrNf9k6+R0PyXSqVbnyWb5Ue+SMs44zUdoDqDPlqmFyCsPMaeRhW6dw77w9j/dYdAL2dL2iqsrtdsdf3umVHkKaQuZ/FNfWcNiD5hUDdJhvRzU0osuvwPiZHiF76/T6uTGXtM6GEv8AA8FCHuIzcBjqjKzKNJrMzjlzPkb6nTovnvEL51eq6o9xcXHd28cl1f6Y7zLbUWBxDnOcMoOhAiSR+91x6mdV6SpatLkFG0pyk8lZuHTzgDkqQvtFI2oPiKZgOkzXDNI0A08zzT3PgQFWB21SOrho8lCC1qsBDnlPq1ZUEq8KHErzXxsmAr0qyBK2uoBHIg+6VrwBE+iHtPJW6TICXJDYMnDvBELTD6tQSxhcOvJC6Zkqwbx1MaOcB4Ej8EqSb8D0v1MPqt3YQh14HAgkQOXmoa+MVHCMzo8SSq1E5nt7QktzCZPKdVcK5LuQLmvouvuQBm1BOmipGs77Jn1Wn4l4fbnY+1ZlDjGSdARqHCfwRynhhfRy3LW5j9nUefgqdsIrRjhJvDB29UTNQmByadfU7BE7axuqrHVKFGqaTQXF2rgAN4Lvi9AVtLPBKTnUtGt7zWyQ1xaJDc20A81suHHUzcinck9qyW03gloeAfhcI18E2txmJnsfTlvCoo1+48vFTfR5Ac3wHXwWjOAUutT/AHuUH0m8Gm0qG7tARTnM9rf8p322/wBJ0kcvJEOC8cp3rMj4bXaO8OTx9pv5hZfk1Sj+0Q6rN6YJvuFWP+F72f6i78UZwa3fSpCm92bLoHdW8gfJaB+FDkUGxV/YNc53ITCxObkuLGSjoSou0VijUQqxug5stMggER0Kttqa7z5rFOOPDOevWOnMwwf3upLHE82h3G4U1WrA2HtP4rP1akPDhvKFLSjTmi1ygdh6ZRxO3iHOAKvUq9M/C4EeamEKD8OKi/4e7xRsVByTs3kqIcY+la/NS9ycqTA0ebu878ljAUb44dN/c/8A2EewCBr1FayKKb1jgVYdV0AVZK4oyiVlUhNe9RyvKEFKReSKEFSJQkKhCWiJIVpxlR2jNCfQeqtOoFoBOztR7wUqT7GR8GN0Ut/VoAQ0vceewAPmrWG4S+u4BoIHN3RVMYsXW9WY2dPhmGoPkd/dDHi5ZvZctSFw7B69YE06UMaJL3aANG5zHf0C0uA8FCrEh9VxI1M0aLZMAufq52ojSNdF0PgnGKN7ZhmX+IJaWgQBO7SehHrEJKNFuHXJZUb2lCpOSTADhBaHToYOmvUFaVEzyk14CrzDTTcaL8pfTcBImJETE67FXKOGlw1Vu/w6H5w1wY951MloJGYBriATzGvRX6DpEcwuR8mDhNo6NM+cEwLUtAOW3unV7Y3MgB3ahhcwtzF+YOGojc+ZHmil3R5qrg9RtOu+pUquotpUnOzgSO8QId3SI8DvCv4jbsSK+R/BhRuKVXkW2alUrGn3g+G6giQ+mdzE+Y1hcv484Rq4bWbdW4LKZId3dexef5Z5sJ0B9FvLi1bd0frlGswVGaA5nBznsOs54NMkQQ3YTvBKv0Ma+vUewqtaCRkqNIGpOkkO0AOvquw470zmptAXg7ihl9Tgw2s0d9n/AHN/pPyRTE7BlZha4biFynijALjCLptSkSGTLHDWAd6b+o5eMLonC/EVO9pBw7rx8bJ1B8OoXG+VQ4PlHz/w3VWcumB8Ls3W4dTcQQPh8idj80Vs3Fx8OZVrFLaRmbuN/EJcHoOyyQyOUST+Oiw2ft2VZHO0LcuhvVZ3FavZ0nPLdo57T+K0t/py3/fRYziK5DnCnMgau+8hqjylguMeTwipVZ1BkH3VpmduozD0IUGAXtPVr2g66z8iOi0RFRgmmTUZ03c39QrsXF4U9TKVDFXjnPqrX/GqnUJDiVM/Gxp9NfVO+sWv2QlFnKeMB/8AOuJ/6jkGW2+lLCOyuRVHw1hJ++3Q/KPmsSQvULwWKvFJKUlWQ8vJF5QgqReSKEHLxXgvDVQgRoscWCBoNZO391PTcYE6x15TyHgp7cxS+ShAWdyNCjgVsccqU9BEdIUmJ37LlsObleB/ub+oOo9eqEQkcPdKUUpai32sLnBmOvw+7BJIpuIbU+4dqg8pnyld1uaQvmtpuZmYHAgu7slrc2dpaTLHB0ct1wd2FPq0j3SKjAXN/rYNXM+8BJHqFuvoa43cwizrOkD/AASTpEyWempA8x0W+uaawwX1SeY8NdaXz7mpUtBnp5YDGVSBGSCZLZLyIOk7QUx1u+jVc1xkB5bI1G0tE9Y5ckU45wfPkureRUbqYG7R/N5gSPEIT9etnW7HCpFYljBS2AayfhAGsBxOY/jKT8itSre+rwbROUZrPGW6wkIazEBRdUBE03s/iAAOeWt0imHaF3emCDo0q258hAcWvqtD+LRMVGg5TE7gg6c91zKJ8bEzpWQ5QaJ7vimmymxltQbQdSJ/juLaNNs6EERLiWxLeu2wKwtXjDsKua2eazyC0lzS2mcwiGgnO8bbwdAqV+HXDzUuqz6lToDnfHSfhpj9wr2EWZn+AzKdu53nn79Y6N8hC6srsWs56j9IHXv1u7cDd1SOYpnV0f00xt0lxCLcI0HUrsNo0nhrf8R7yJdI0AjQb7D1RG0wmnSntampM5KWpn+qorX/ABU025KLRSb4d5xPUuKxW/IUk4odCrO2bC8umUhLiB5/vVYHEcSqU7g1Leq5jTyjR3m06KOrULjLiSepMofiFdoG8nwWWuHY5teMu4hxRcPEZmjrlaAffl6ILVvNNd/n7KtVrk+Hlv7qALTCpIXueBTBj33FwMEDz36LRWuIVKJ0Mt5TtCx7bktEgweSv4djWpbU1btPjzSL6JS/ZAs3NDHKT/8AEbB67/NWe2tf6fYLKikDqwggr3ZHqFgcEVxRqeMsJF5R7MaFpzNd0hcXvLV1Nxa4QRoR5Luzab6r+zpgudzj97Idxz9GdWpR7WkQ6s3dgGhbue9zcvQRm3LEugXDI6ziJSEKavRcwkEEEGCDoQehTMqcLGLydlXi1QgxKvEJVCxE6m1IrNv3Tq2dNvE81TfREabCcBq1qQILQJ2O/qiA4OqfbZ81Fg/EYpU8uQ6kn32V08Vzs31XOnKzk8NSzCAcI1Ob2fMonhnDLKZzPOcjbSAorHigO0e2D8kZo3jXc0qUp+MNJF63sw+RtzBAiHDUFc14xwl9pXFelLA58jLp2Vcd4tHgfib4HwXVcJbJlVuMcLbUovJYXiO+1sZso1Dmf1tOo8CQi+Ndwlj8F2w1Aiz46tSyldVahbXAyvotDnPc5v2ZIaxh8esbhZtvE7ri6DqFuKVMv7+9QgE6nMRlZvsB6rP06dq10UxUrHrUHZsbHMhhJPuAiNvne5pce60ggfAwQf5WN39V07LP1xmeEf206vaulqE4zSlpCv4a/uhQ4mN1xPGdTDBYLh7GA9o3Nro3NDY8QNSUafdOIyiGt+y0ZW+w39VTf3XGSAJ/FC7/AIjp0yQ1pe4f6W/qtCU7GZXxgGTJ2Q2+xalTmXBx+y3vH1I0Czte9ubjmQ3oO63+69Swpo+N0+A0+aeqYx/kxbm34SXOOVKhy025R7n35J9tTflPaGfxCe3K3RrQFG5xO6NteJFJP7GEpkp7lG5WiHh+CZTEBWWthhJ56KurKLdpfvp7GR0KIf8AHz9j5/2QSUkpcqYS7aIfVWB4Wy3Zlbq46udzcfyHgmcUXZpW5yGHvOQHpO5HiACiTGoXxXbl9vI3Yc3psfkVps6g8Aj3JacT4u4epuGdgh3P+rnJPXx8Vhq9tkMEarrWIUczSFlbzDmkw4LFV8hrpmyylPtGE7KE1zIWnOCGTqI5eSrXnD7wMwg+A3WpXxM7pZncqbCuutHt3YfYpgpyYhN5IXxaKuWSr1Kk4RJV/wCqtbyC9VZMJTs0JQwhaFIE1vin5glsMc1W7W7cCACqUp9J8GeaCS0NHSsNxMUaYzkNnx/cqO+4xaNKTS49XaN9tz8liGVCdSST1J1UswJJgdVj/EtGcizdXTqhJMCeQED2TGN19lUZdNIJZ3vkJ81Wwu9rVKzQW5W5gCAI59TutCqeMDmkzqWGnuhJiCSy0C9fHRY2azC8RshwKEFrCcxaC5HOIxp6rPrZU/1Mtq/YkdWPkoyUiVNFjUhVy1w+pUPdaUfseGgNahnwVOaRMMqKTiNAVXq6RK6U20YGloaIWTxvhx8yxpLfwUhYmymgVXeH5Ws2HzKS4sXsbJBhFcGwV4cC4EBaetQDm5XCQpKfF4ikjm5KcGBHMY4fyBz2HuiSQegWfTotS8BfR9bWlxmVowe6RIO/T1QW3+JGWrSKOf8AE2BOoOLmgmmTofs+B/VZO+tM2o3XbnNBEESCNQdQVyzGGAVXAAASdAIC5nyKlW9Ruotc+mZJ1JS29u5xAAJnoJKIXDRI0C33D1uxtIENaCeYAB90NUObDtnwWmTsOCy/Wr3B03cfTl6ogeCrL/otcR/M7vGVrQoAO6t8aoxXRhlZKXpiTwNbufJpmOgc4Ajx1WQ4n4do2zy0VZcdQwAks6ZjJ0812Svox3kfwXD6zi4knUkkknUk+JSrsihlUeTA1G0Ey6QOg1KW6YJ7jHADmdSfbZFqbROyI0KTeg9gs/5WaPxIxpJG+iWmZOmvVbWvQaRq1vsFkAwNrvAAAjYaJsGpJi5riV/rzmvDMvP8eiuX1EVGw4+SmI5qo46qausA/wAnrdjaYhsnxKv4Q8ursnaZ9gUORDAf8dnr+BVT8bCj6jotoU2+fom2yZern/ZvMrjolpWclaPGPhKzrVsp8Ml3pZsLM1XQ1aWwwFjPi7xQXho/xVsXbqTb3BaJadINEAQp6Vq53KB4qfDGjVXShUSmyrTs2jfVJeuDWOdoAAT4aCVbQviU/wDxa33CjSWoFmV4NvKlWpVa8lzSM33TOkdPLwRyvTLTH7hBPo8H+L/p/NabERoEd6XIqtmQ4tuopimN3HXybr+KyUo9xX/jD7o/ErPptSyJUvT/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1036" name="AutoShape 12" descr="data:image/jpeg;base64,/9j/4AAQSkZJRgABAQAAAQABAAD/2wCEAAkGBxMSEhUUEhQUFRUXGBcXGBcYGBcUGBcUFBcXFhQXFxcYHCggGBolHBUUITEhJSkrLi4uFx8zODMsNygtLisBCgoKDg0OGxAQGywkHyQsLCwsLCwsLCwsLCwsLCwsLCwsLCwsLCwsLCwsLCwsLCwsLCwsLCwsLCwsLCwsLCwsLP/AABEIAMoA+gMBIgACEQEDEQH/xAAcAAABBQEBAQAAAAAAAAAAAAAFAQIDBAYHAAj/xABBEAABAwIEAwYCCAQEBgMAAAABAAIRAwQFEiExBkFREyJhcYGRMqEHFFJyscHR8CNCYuEzQ4KSFRZTwtLxJHPi/8QAGgEAAgMBAQAAAAAAAAAAAAAAAgMAAQQFBv/EACYRAAIDAAMAAgICAgMAAAAAAAABAgMREiExBEETIjJRcYEUYbH/2gAMAwEAAhEDEQA/ANTcw9gcOYlAKjSiHC912luAd2HL6cvkVBcsglYd1Jjsx4UCxNLFO5IGqiyq6mreCYh2VQA/C7TyKjyqleMEa+kdeUKJNvERvDqFhQzEHksN9IeLuNwaIPcphun9bhJJ9wtRfcTW1lTY2s/vZR3B3n7DcDbzMLmuPudduq3dEZqZdqBq+nAAGdo1Ggmdlt+LHJ7Iy3PViBVvRJrseTmGZoLfAuEnx0XsWwY291cMPN5c3xa7Vp9tPRDbas41GtDi0lzQCPEwjP0i4jWbdsbVBMU4a/7bQ4wfMTqtU5pWx/2KjFuLBTD/ABg07PaWeqFYthL6bgHA66iOY6p9a+lzXjTKQfbdaO8uxUaCN4+SwfLfGzkvs6Hxf2hxZzu6ZBMqFaW8wwPcXHmhtfCiNtVcLotAzqkmDF5TvtSoS1NTTFY0KpLenmc0dXAfMKKVrPo6wrtbkVXDuUtfAv8A5R6b+yqTxaQ3tC+qkBtNjzAjQR+KmNpdP3AaP6nfkEXddxsq1S4J3MLnDig3BD/mVv8AaP1lSswygOTn/eJj2Tn1kzvO2BULJmmmzRrWjyC99YTBaR8TgE4vpt6eZVooUVCdk15PWENvuIqLN3g+A1+QQK74uH8jCfM5R7DVEk2UaCvTHM6+5WS4lMPpuGwJHjt/ZUL7Hq9QEZsg6MGX57oa24MgOJIbJieZ3TYVtdlNkDwZM9V0L6O8GZ2LqtRgJqGBI/kb08zPsglG3p1hLWd7mTp/7XQMHrMNFmT4QMo5Du6H5qTl1hEVq2CFpmg+P6Hat9DuFDmuf+ifRwR7MklKCM9wZf5awbPdqiB94DM381pcRpd5YD6tVt8hc3K5sOaPumQPlC6NXqNq0mVG7PaHDycJQ0vY5/Qdq70DlmqaVK5Oo0i9waNyQB6owCnXuA0tAGZ7jDWjckmB6JvGuDVaNGkWEGoD3gNP4j4DA3wbqiPDli1la4uq5BFuXBo8WzB/fMp19iVO8oGtTd8FSk/XcFjszmuHIxIWnPxNNf7YjeRy3EX1S95rlxqTDi7ckaE+UqThniF9nXziXMOlRn2m/qF1nGMIt7pg7VgMiGuGjttwfVc6xjgSowk0Xh4+y7uu9DsfknL5Fc1xl0BwaeoO4dhdrdV6N5QIFIvPaU41a8Akd3kc0aIT9KuM03OZRbDnsdJI/wAvllnm48+kBZawxKrY1zma4Ndo9hls+I8R1VW7sqlTvNY4tOzuRHWSg45LW/PAiuSrdjiGXukqrTpHUHSB+woKrU2yCnEuufCQfFyCN1Ruax5eyFtuI028eSlo1w4rIqeJq/LpNJds2fJXbHhqtcz2bQIiS45YnbTdR0q7KYlx9OZVzhvGeyuy95htQFpE6NBILJ8oj1VrlmoXKS3CW3+jysXDtHsa3mQST6CFvsNsadvTFOk2Gj3J6k9UHuuMLVn+Zm+6M34ITdfSC3/LpuPi6Gj80p/kmV0jb5XHwXuyaPicFy+742un/DlYPASfcoRcYlXqfHVefWB7BRUS+yc0dcucataXxPaT0mT7LLYzxu4gto9wcjz9OixdFoaJ2n3P6L1fWBCZGpIrkXG4hUeTmqPPjmcFFcXdQaZ3kdCSQoWNgeCa95jkUzEVpNSfOymaENAgy0+i0OA0KdYak5xu3b1CGSwtMpBmo81ZsrHO7bQblGrnCjLBTZA116bbyidthoaAJ9tUmVqS9CUWwY8ZGkjSArfDVw9lPQkTJjdpHKR+Y1V92HtcII0POVYZbANDRoAI9Bsku+OBqpluzxUO+IFp9wfLmr4um9R7oN9XCb2AQfm/6C/GAb/i6l1c+NobA9ytZ9HGMi5t6lMgg03EtB1PZv1Hscw9lDYfRrbsM1HPqeBgBafCsHo25/hMDZEGOi0wrhD+IqU5S9KdajBV/Amta51QiSxjnAeX7PsVHd0tSieGU2NNRvPIxr/CQ53/AHK4rsGT6MOw16thdPbqalRpPVwGro9ws7wpiLaDKoqyGvLQT0LZ3HrC1WEY7S7L6sCA5pdA2zgmZHj4eCGcd4TFqa7GwZAfA36OK1uxObrkumIUek0aDhvHaVc5Q4DIwBvR+p+E8yNNFeuWTJ5LjNjVijE7OnTcTrI+aL4bxjcURGZtZnNr5n/dv7yl2fE62ISs77NRxLYtq08rgDBls9Ry/FZS2s3W9PUEUnSRP8p578j+Ss33GrXsI7Ihx2GaR+ErLYhXq1I7Wq6BsySQP9MpMap+MPUOvLmnJy6oXcO70iRPJXhTa3+U+sqWrSDmS0CRuBvCfFYUwLTZJgmB1/spSQD3ZA5f3UVQapWP6oyhpBlX8PtyTqE2k3pqrNF8GUEpPOhkIp9srXdmWO8DsoRTWjc1tRsH/wBIpY8NUiA4lzgdRy/BKjb12FOvGYsU1Hnk6LR8YU6dFrabGAOOpPOOWqztvTkgfvqmxerRbHiVOylInmndmJUuborIiJ7vTzVY6+B8FNVIOirv0OihCNwI391NYXZpva9u4KQ1uoUYaFGtKOu4XVZWpNqN1BHseYVvskJ+hysxwrUngOLS1zZ10dIOnmF0mvTpDQsaT0DQT7QuLdlc2jQrlhiy1NcVprnB2v1a0sPy9ROiBXFqWHKRBQKSYyM1IpOTZ8CrXZ+CbA6og9NvCa5qlyrxC6eGMFYjALJO7gI16qjhl81l7dsedX7DqB/+SiWN0ZpEjdkPH+nX8JWU42sXyy7okiQ0uI3Bjuu8th7JlS7a/sCZkuIMBq0qhe2XU82jhu3pPTzWmw/iPtaHY1SA9o3P+YP/ACWhwK7ZdW7szAXQW1G7bjceB3XLuJ8KqMe4MBfTnukakDlmHVHqknCz+QK/uPgZOE0nv+HLm0JbI+WyyPEFkbeoWO3nQg7jkfBLZ4xWpEQ4kD+V2v46hDsXxB1eqXu3Ow6AKoKcet6CePstYfS3cQSRt4HqUwUXS55O3Px8FBa3mURyUj7jN5dPBGyD3Oedz5T4paIcCSNwDommuPT8gmdq3kVCFa9+KeqrK7WcC2OipFWiB7hPE206nZ1ACx+kkDuk6DXoUuJ24pVXsBkA6eR1j0lAFs7GmLm2a4nvA5Hn7Lh8LvIiJQOK5LWNqW6vsBisQIW7+jy6FRr6ZiWEOH3XaH5j5rAV2Fri0xIMGDI06EborwniRoXLHTo7uO8nafjBSLobFr7GJnvpAdmvnN5Na0fKShFs3Q6idwiHGTD9dqk8y0+haEIqO0Ta/wCC/wACJfyZOa0HXRNe/wDY0UIqnnqrOHUw6oAW5h0OxPIFG3i0iWvCm4qMlbn6hQrjI+g2hVjQsloP3mEkEeIVK54XAaYOqT/yYbjGv48l2ZJOBUwtzMLQ8NcJVLiowOBa0n1I5/JMnZGK1iVFlz6N711K5BAOVwLTHvE+i7davBALRvrruq1ph1C3pBjWNaxg10HLmfFQWVcnNXcCMwDabTypjnHVx18oXDvsVlnIoJPO+pAVG+tA5pPMaypnv7oC9cNHZ689ErQ08Zl6rIMHdM7NGbiznUbx7wh5aE1S00xkmjXQlhPhehdgzET6cgg7H81nsFb2lK4tKm9Mlonmx8lh9PyC00LG8XVXWlU3NPvNc0MeB8jpz0Vr+gZHPLvEbq2qvYzMwjuuES1wHyPmnHiB41qUjrzB/JOsOIbWrXc2sDTYR3Xka5uYIHyQ7GrpkxbyR9p4APoB+akudkv2iSORXTJ7riCg4Q+m71AKxtY6mOuiP4Jwtc3j/wCG3QfHUcYa0eJ6+A1QnFbTsqr6ZM5XETtMcwmxgodIpvSrmShyYUsoyh+dICmApVCDpSFeC8oQ8tX9Htf+LUpHVr2THi0j8j8llEX4VuzSuA9sTlcNehS7lsGHW8kjTY3wqWMdUYc0a5Q0A5eZ03IWS5rf/wDMr+bWlY/E7fvktEAmQOngslM2+pGiXb0PYhhjryhTuKetQMyub9rJofX9VlXYe47CPA6bbiFoeFMa7HNSeJaTI8DzWlq2tGuM0QeRGhlT8jrePwripHOKeGVfslF+F7Avq+REgrTYVZPaSKkb6eXVX6VsxhLmCCd4Q2fIbTQ2uhejbzCMzqZEgtJ1BiZ6ym1GAucNy2J9leNzmblcqNGm2nmgzO5Kxyl0PfRToYZSaZDBPjqtlwdRA7SodI7oPTmfyQjAsPNzUgaNbq53QdPMre08OYGhsQwbNH4nqUqc5MyXSSXFAyrTNwe9IoNMkc6hHL7qvMts7sztGjYfgr+QCNNkyqZ05JajhlSKwYCdk27EuaOinzRyUI3k7qBED29E002c2iVOqxpHqoWXn3zRsCVA69cdoCrEJV03ZJjeCFfUJ3JUNei17S1wDmncHUFSSmdsJhBoWGA+kHhdgY65oiHCC9oGhGxcByKwuHO7R7KeuZ72s0E/E4CfSV3G+cHNLOoKpcPcL0qNTtnNbmAOXQS2RqZ6x+K10XyX6iZwXpNbWpYRbUmhlKkJIG74gguPMuJk+q5hxhwnXpmpWLs7S6Qdc2U/a8Rsuq08VyO1bmnYj4oEwD1Vq/psqsIdoHCIdpITm2LR82Fi92Z6La47w0+k8lrM7Ad2w7TyCa267FjQxgJIBJI1k8vRVK3F4NhWpfZiwF6Fo7l5rAl7GgyYI0PmUEfbHNAEoo2b6VKvPCsV5EG4S89Ao61pkGu6LkgeDKgC1nBeCdqH1HSB8LfPmVm2UevstlhXGDabQ2rSho0mn/4n9Um9yccgXDE9Zdq4DUHwwQoLjBKgbmIEBaPDsat6/wDhVGk/ZPdd/tOqnvxLHD19tVz+UovGaVj8MW/CBo4fEjHD5ykhxHgvXVy1kZgcpEhwEgdZjZR1A3roRI8fDzRtya7GNINYjTLYdERv5clD9YELC1serNcQHnLOgPL9FYteIHDR4zDqND+hRqh52DG3DU1K6OYHw6+sQ+rLafTZzv0HiqPBVJlxU7TdrBMHk87SPddGYVit/WXECy76R6wsadFuWm0NG+nXx6qwXKI1FGaiTplJXPUNV3hPkkL0kqtIRdo0faalBnZwKeQoH0m+Sosc9pTMiQMjZyXM7qq0mkaRyhusQpU3lkVKjxu2mwujzOwWT4u40qW47NlJtOo4aZ3Bz2jk4tGgO8T0XWVUmNc0HMUxenTBLnhsb6SfLwK5riXFNTMCHGZJ5aA8vPxQi+xSq4d9xcTqNdPbb1UVpYhwz1SY0gddVojVGHoDk5eBn/nm4gBpbI/miT5+f6JWcZ3hGtXTnoPeTshJqU9WhmnLqNFCKYGxJCbFJfQDDP8AztcN+EtnaY19CmUeM6odmqMFT7znD5oJXHVUiUeIo6lhfHNk+G1aLqJ+18bZ9NQn41ZCsw1bfJUbtI/PoVysPj9Ee4dx+pbGaZljvjpnY/oUMoJlptPUeqtewxUaWn8fJeoM1RnGsQpV6eZoy840MdYKD4e5ppvqOdAaYAiS79EhrrTRCW+k9cgN1MBD3sBDgDy0nU6bKB9257tRpyV4CBOimOJbaYDIcNx7Jjnzt+/RF4lQvtmyJHNMVgngewnD6xcHsp1CQZBDXECPGN10rDbt72/xKbmnnIKxjccrACmx5AGmmkDwV60x5zTkzkxvJSLYSsHxjGK9NBUtwHOLSDP8vJp5nT8FXq4RMgCGnWNoPhGyH0ccAcZP/tEqGJ5uYCz8ZRGrChV4VY92Z7j4gQEHxzC/qxGXVrttFsBeN6qni7G1qZbIncHoUcZyT7ZTin4R/Rpi4puq0yJLocP9Mg/iF0mlilM7ktPiI+ey4thhdQrNf9k6+R0PyXSqVbnyWb5Ue+SMs44zUdoDqDPlqmFyCsPMaeRhW6dw77w9j/dYdAL2dL2iqsrtdsdf3umVHkKaQuZ/FNfWcNiD5hUDdJhvRzU0osuvwPiZHiF76/T6uTGXtM6GEv8AA8FCHuIzcBjqjKzKNJrMzjlzPkb6nTovnvEL51eq6o9xcXHd28cl1f6Y7zLbUWBxDnOcMoOhAiSR+91x6mdV6SpatLkFG0pyk8lZuHTzgDkqQvtFI2oPiKZgOkzXDNI0A08zzT3PgQFWB21SOrho8lCC1qsBDnlPq1ZUEq8KHErzXxsmAr0qyBK2uoBHIg+6VrwBE+iHtPJW6TICXJDYMnDvBELTD6tQSxhcOvJC6Zkqwbx1MaOcB4Ej8EqSb8D0v1MPqt3YQh14HAgkQOXmoa+MVHCMzo8SSq1E5nt7QktzCZPKdVcK5LuQLmvouvuQBm1BOmipGs77Jn1Wn4l4fbnY+1ZlDjGSdARqHCfwRynhhfRy3LW5j9nUefgqdsIrRjhJvDB29UTNQmByadfU7BE7axuqrHVKFGqaTQXF2rgAN4Lvi9AVtLPBKTnUtGt7zWyQ1xaJDc20A81suHHUzcinck9qyW03gloeAfhcI18E2txmJnsfTlvCoo1+48vFTfR5Ac3wHXwWjOAUutT/AHuUH0m8Gm0qG7tARTnM9rf8p322/wBJ0kcvJEOC8cp3rMj4bXaO8OTx9pv5hZfk1Sj+0Q6rN6YJvuFWP+F72f6i78UZwa3fSpCm92bLoHdW8gfJaB+FDkUGxV/YNc53ITCxObkuLGSjoSou0VijUQqxug5stMggER0Kttqa7z5rFOOPDOevWOnMwwf3upLHE82h3G4U1WrA2HtP4rP1akPDhvKFLSjTmi1ygdh6ZRxO3iHOAKvUq9M/C4EeamEKD8OKi/4e7xRsVByTs3kqIcY+la/NS9ycqTA0ebu878ljAUb44dN/c/8A2EewCBr1FayKKb1jgVYdV0AVZK4oyiVlUhNe9RyvKEFKReSKEFSJQkKhCWiJIVpxlR2jNCfQeqtOoFoBOztR7wUqT7GR8GN0Ut/VoAQ0vceewAPmrWG4S+u4BoIHN3RVMYsXW9WY2dPhmGoPkd/dDHi5ZvZctSFw7B69YE06UMaJL3aANG5zHf0C0uA8FCrEh9VxI1M0aLZMAufq52ojSNdF0PgnGKN7ZhmX+IJaWgQBO7SehHrEJKNFuHXJZUb2lCpOSTADhBaHToYOmvUFaVEzyk14CrzDTTcaL8pfTcBImJETE67FXKOGlw1Vu/w6H5w1wY951MloJGYBriATzGvRX6DpEcwuR8mDhNo6NM+cEwLUtAOW3unV7Y3MgB3ahhcwtzF+YOGojc+ZHmil3R5qrg9RtOu+pUquotpUnOzgSO8QId3SI8DvCv4jbsSK+R/BhRuKVXkW2alUrGn3g+G6giQ+mdzE+Y1hcv484Rq4bWbdW4LKZId3dexef5Z5sJ0B9FvLi1bd0frlGswVGaA5nBznsOs54NMkQQ3YTvBKv0Ma+vUewqtaCRkqNIGpOkkO0AOvquw470zmptAXg7ihl9Tgw2s0d9n/AHN/pPyRTE7BlZha4biFynijALjCLptSkSGTLHDWAd6b+o5eMLonC/EVO9pBw7rx8bJ1B8OoXG+VQ4PlHz/w3VWcumB8Ls3W4dTcQQPh8idj80Vs3Fx8OZVrFLaRmbuN/EJcHoOyyQyOUST+Oiw2ft2VZHO0LcuhvVZ3FavZ0nPLdo57T+K0t/py3/fRYziK5DnCnMgau+8hqjylguMeTwipVZ1BkH3VpmduozD0IUGAXtPVr2g66z8iOi0RFRgmmTUZ03c39QrsXF4U9TKVDFXjnPqrX/GqnUJDiVM/Gxp9NfVO+sWv2QlFnKeMB/8AOuJ/6jkGW2+lLCOyuRVHw1hJ++3Q/KPmsSQvULwWKvFJKUlWQ8vJF5QgqReSKEHLxXgvDVQgRoscWCBoNZO391PTcYE6x15TyHgp7cxS+ShAWdyNCjgVsccqU9BEdIUmJ37LlsObleB/ub+oOo9eqEQkcPdKUUpai32sLnBmOvw+7BJIpuIbU+4dqg8pnyld1uaQvmtpuZmYHAgu7slrc2dpaTLHB0ct1wd2FPq0j3SKjAXN/rYNXM+8BJHqFuvoa43cwizrOkD/AASTpEyWempA8x0W+uaawwX1SeY8NdaXz7mpUtBnp5YDGVSBGSCZLZLyIOk7QUx1u+jVc1xkB5bI1G0tE9Y5ckU45wfPkureRUbqYG7R/N5gSPEIT9etnW7HCpFYljBS2AayfhAGsBxOY/jKT8itSre+rwbROUZrPGW6wkIazEBRdUBE03s/iAAOeWt0imHaF3emCDo0q258hAcWvqtD+LRMVGg5TE7gg6c91zKJ8bEzpWQ5QaJ7vimmymxltQbQdSJ/juLaNNs6EERLiWxLeu2wKwtXjDsKua2eazyC0lzS2mcwiGgnO8bbwdAqV+HXDzUuqz6lToDnfHSfhpj9wr2EWZn+AzKdu53nn79Y6N8hC6srsWs56j9IHXv1u7cDd1SOYpnV0f00xt0lxCLcI0HUrsNo0nhrf8R7yJdI0AjQb7D1RG0wmnSntampM5KWpn+qorX/ABU025KLRSb4d5xPUuKxW/IUk4odCrO2bC8umUhLiB5/vVYHEcSqU7g1Leq5jTyjR3m06KOrULjLiSepMofiFdoG8nwWWuHY5teMu4hxRcPEZmjrlaAffl6ILVvNNd/n7KtVrk+Hlv7qALTCpIXueBTBj33FwMEDz36LRWuIVKJ0Mt5TtCx7bktEgweSv4djWpbU1btPjzSL6JS/ZAs3NDHKT/8AEbB67/NWe2tf6fYLKikDqwggr3ZHqFgcEVxRqeMsJF5R7MaFpzNd0hcXvLV1Nxa4QRoR5Luzab6r+zpgudzj97Idxz9GdWpR7WkQ6s3dgGhbue9zcvQRm3LEugXDI6ziJSEKavRcwkEEEGCDoQehTMqcLGLydlXi1QgxKvEJVCxE6m1IrNv3Tq2dNvE81TfREabCcBq1qQILQJ2O/qiA4OqfbZ81Fg/EYpU8uQ6kn32V08Vzs31XOnKzk8NSzCAcI1Ob2fMonhnDLKZzPOcjbSAorHigO0e2D8kZo3jXc0qUp+MNJF63sw+RtzBAiHDUFc14xwl9pXFelLA58jLp2Vcd4tHgfib4HwXVcJbJlVuMcLbUovJYXiO+1sZso1Dmf1tOo8CQi+Ndwlj8F2w1Aiz46tSyldVahbXAyvotDnPc5v2ZIaxh8esbhZtvE7ri6DqFuKVMv7+9QgE6nMRlZvsB6rP06dq10UxUrHrUHZsbHMhhJPuAiNvne5pce60ggfAwQf5WN39V07LP1xmeEf206vaulqE4zSlpCv4a/uhQ4mN1xPGdTDBYLh7GA9o3Nro3NDY8QNSUafdOIyiGt+y0ZW+w39VTf3XGSAJ/FC7/AIjp0yQ1pe4f6W/qtCU7GZXxgGTJ2Q2+xalTmXBx+y3vH1I0Czte9ubjmQ3oO63+69Swpo+N0+A0+aeqYx/kxbm34SXOOVKhy025R7n35J9tTflPaGfxCe3K3RrQFG5xO6NteJFJP7GEpkp7lG5WiHh+CZTEBWWthhJ56KurKLdpfvp7GR0KIf8AHz9j5/2QSUkpcqYS7aIfVWB4Wy3Zlbq46udzcfyHgmcUXZpW5yGHvOQHpO5HiACiTGoXxXbl9vI3Yc3psfkVps6g8Aj3JacT4u4epuGdgh3P+rnJPXx8Vhq9tkMEarrWIUczSFlbzDmkw4LFV8hrpmyylPtGE7KE1zIWnOCGTqI5eSrXnD7wMwg+A3WpXxM7pZncqbCuutHt3YfYpgpyYhN5IXxaKuWSr1Kk4RJV/wCqtbyC9VZMJTs0JQwhaFIE1vin5glsMc1W7W7cCACqUp9J8GeaCS0NHSsNxMUaYzkNnx/cqO+4xaNKTS49XaN9tz8liGVCdSST1J1UswJJgdVj/EtGcizdXTqhJMCeQED2TGN19lUZdNIJZ3vkJ81Wwu9rVKzQW5W5gCAI59TutCqeMDmkzqWGnuhJiCSy0C9fHRY2azC8RshwKEFrCcxaC5HOIxp6rPrZU/1Mtq/YkdWPkoyUiVNFjUhVy1w+pUPdaUfseGgNahnwVOaRMMqKTiNAVXq6RK6U20YGloaIWTxvhx8yxpLfwUhYmymgVXeH5Ws2HzKS4sXsbJBhFcGwV4cC4EBaetQDm5XCQpKfF4ikjm5KcGBHMY4fyBz2HuiSQegWfTotS8BfR9bWlxmVowe6RIO/T1QW3+JGWrSKOf8AE2BOoOLmgmmTofs+B/VZO+tM2o3XbnNBEESCNQdQVyzGGAVXAAASdAIC5nyKlW9Ruotc+mZJ1JS29u5xAAJnoJKIXDRI0C33D1uxtIENaCeYAB90NUObDtnwWmTsOCy/Wr3B03cfTl6ogeCrL/otcR/M7vGVrQoAO6t8aoxXRhlZKXpiTwNbufJpmOgc4Ajx1WQ4n4do2zy0VZcdQwAks6ZjJ0812Svox3kfwXD6zi4knUkkknUk+JSrsihlUeTA1G0Ey6QOg1KW6YJ7jHADmdSfbZFqbROyI0KTeg9gs/5WaPxIxpJG+iWmZOmvVbWvQaRq1vsFkAwNrvAAAjYaJsGpJi5riV/rzmvDMvP8eiuX1EVGw4+SmI5qo46qausA/wAnrdjaYhsnxKv4Q8ursnaZ9gUORDAf8dnr+BVT8bCj6jotoU2+fom2yZern/ZvMrjolpWclaPGPhKzrVsp8Ml3pZsLM1XQ1aWwwFjPi7xQXho/xVsXbqTb3BaJadINEAQp6Vq53KB4qfDGjVXShUSmyrTs2jfVJeuDWOdoAAT4aCVbQviU/wDxa33CjSWoFmV4NvKlWpVa8lzSM33TOkdPLwRyvTLTH7hBPo8H+L/p/NabERoEd6XIqtmQ4tuopimN3HXybr+KyUo9xX/jD7o/ErPptSyJUvT/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1038" name="AutoShape 14" descr="data:image/jpeg;base64,/9j/4AAQSkZJRgABAQAAAQABAAD/2wCEAAkGBxMSEhUUEhQUFRUXGBcXGBcYGBcUGBcUFBcXFhQXFxcYHCggGBolHBUUITEhJSkrLi4uFx8zODMsNygtLisBCgoKDg0OGxAQGywkHyQsLCwsLCwsLCwsLCwsLCwsLCwsLCwsLCwsLCwsLCwsLCwsLCwsLCwsLCwsLCwsLCwsLP/AABEIAMoA+gMBIgACEQEDEQH/xAAcAAABBQEBAQAAAAAAAAAAAAAFAQIDBAYHAAj/xABBEAABAwIEAwYCCAQEBgMAAAABAAIRAwQFEiExBkFREyJhcYGRMqEHFFJyscHR8CNCYuEzQ4KSFRZTwtLxJHPi/8QAGgEAAgMBAQAAAAAAAAAAAAAAAgMAAQQFBv/EACYRAAIDAAMAAgICAgMAAAAAAAABAgMREiExBEETIjJRcYEUYbH/2gAMAwEAAhEDEQA/ANTcw9gcOYlAKjSiHC912luAd2HL6cvkVBcsglYd1Jjsx4UCxNLFO5IGqiyq6mreCYh2VQA/C7TyKjyqleMEa+kdeUKJNvERvDqFhQzEHksN9IeLuNwaIPcphun9bhJJ9wtRfcTW1lTY2s/vZR3B3n7DcDbzMLmuPudduq3dEZqZdqBq+nAAGdo1Ggmdlt+LHJ7Iy3PViBVvRJrseTmGZoLfAuEnx0XsWwY291cMPN5c3xa7Vp9tPRDbas41GtDi0lzQCPEwjP0i4jWbdsbVBMU4a/7bQ4wfMTqtU5pWx/2KjFuLBTD/ABg07PaWeqFYthL6bgHA66iOY6p9a+lzXjTKQfbdaO8uxUaCN4+SwfLfGzkvs6Hxf2hxZzu6ZBMqFaW8wwPcXHmhtfCiNtVcLotAzqkmDF5TvtSoS1NTTFY0KpLenmc0dXAfMKKVrPo6wrtbkVXDuUtfAv8A5R6b+yqTxaQ3tC+qkBtNjzAjQR+KmNpdP3AaP6nfkEXddxsq1S4J3MLnDig3BD/mVv8AaP1lSswygOTn/eJj2Tn1kzvO2BULJmmmzRrWjyC99YTBaR8TgE4vpt6eZVooUVCdk15PWENvuIqLN3g+A1+QQK74uH8jCfM5R7DVEk2UaCvTHM6+5WS4lMPpuGwJHjt/ZUL7Hq9QEZsg6MGX57oa24MgOJIbJieZ3TYVtdlNkDwZM9V0L6O8GZ2LqtRgJqGBI/kb08zPsglG3p1hLWd7mTp/7XQMHrMNFmT4QMo5Du6H5qTl1hEVq2CFpmg+P6Hat9DuFDmuf+ifRwR7MklKCM9wZf5awbPdqiB94DM381pcRpd5YD6tVt8hc3K5sOaPumQPlC6NXqNq0mVG7PaHDycJQ0vY5/Qdq70DlmqaVK5Oo0i9waNyQB6owCnXuA0tAGZ7jDWjckmB6JvGuDVaNGkWEGoD3gNP4j4DA3wbqiPDli1la4uq5BFuXBo8WzB/fMp19iVO8oGtTd8FSk/XcFjszmuHIxIWnPxNNf7YjeRy3EX1S95rlxqTDi7ckaE+UqThniF9nXziXMOlRn2m/qF1nGMIt7pg7VgMiGuGjttwfVc6xjgSowk0Xh4+y7uu9DsfknL5Fc1xl0BwaeoO4dhdrdV6N5QIFIvPaU41a8Akd3kc0aIT9KuM03OZRbDnsdJI/wAvllnm48+kBZawxKrY1zma4Ndo9hls+I8R1VW7sqlTvNY4tOzuRHWSg45LW/PAiuSrdjiGXukqrTpHUHSB+woKrU2yCnEuufCQfFyCN1Ruax5eyFtuI028eSlo1w4rIqeJq/LpNJds2fJXbHhqtcz2bQIiS45YnbTdR0q7KYlx9OZVzhvGeyuy95htQFpE6NBILJ8oj1VrlmoXKS3CW3+jysXDtHsa3mQST6CFvsNsadvTFOk2Gj3J6k9UHuuMLVn+Zm+6M34ITdfSC3/LpuPi6Gj80p/kmV0jb5XHwXuyaPicFy+742un/DlYPASfcoRcYlXqfHVefWB7BRUS+yc0dcucataXxPaT0mT7LLYzxu4gto9wcjz9OixdFoaJ2n3P6L1fWBCZGpIrkXG4hUeTmqPPjmcFFcXdQaZ3kdCSQoWNgeCa95jkUzEVpNSfOymaENAgy0+i0OA0KdYak5xu3b1CGSwtMpBmo81ZsrHO7bQblGrnCjLBTZA116bbyidthoaAJ9tUmVqS9CUWwY8ZGkjSArfDVw9lPQkTJjdpHKR+Y1V92HtcII0POVYZbANDRoAI9Bsku+OBqpluzxUO+IFp9wfLmr4um9R7oN9XCb2AQfm/6C/GAb/i6l1c+NobA9ytZ9HGMi5t6lMgg03EtB1PZv1Hscw9lDYfRrbsM1HPqeBgBafCsHo25/hMDZEGOi0wrhD+IqU5S9KdajBV/Amta51QiSxjnAeX7PsVHd0tSieGU2NNRvPIxr/CQ53/AHK4rsGT6MOw16thdPbqalRpPVwGro9ws7wpiLaDKoqyGvLQT0LZ3HrC1WEY7S7L6sCA5pdA2zgmZHj4eCGcd4TFqa7GwZAfA36OK1uxObrkumIUek0aDhvHaVc5Q4DIwBvR+p+E8yNNFeuWTJ5LjNjVijE7OnTcTrI+aL4bxjcURGZtZnNr5n/dv7yl2fE62ISs77NRxLYtq08rgDBls9Ry/FZS2s3W9PUEUnSRP8p578j+Ss33GrXsI7Ihx2GaR+ErLYhXq1I7Wq6BsySQP9MpMap+MPUOvLmnJy6oXcO70iRPJXhTa3+U+sqWrSDmS0CRuBvCfFYUwLTZJgmB1/spSQD3ZA5f3UVQapWP6oyhpBlX8PtyTqE2k3pqrNF8GUEpPOhkIp9srXdmWO8DsoRTWjc1tRsH/wBIpY8NUiA4lzgdRy/BKjb12FOvGYsU1Hnk6LR8YU6dFrabGAOOpPOOWqztvTkgfvqmxerRbHiVOylInmndmJUuborIiJ7vTzVY6+B8FNVIOirv0OihCNwI391NYXZpva9u4KQ1uoUYaFGtKOu4XVZWpNqN1BHseYVvskJ+hysxwrUngOLS1zZ10dIOnmF0mvTpDQsaT0DQT7QuLdlc2jQrlhiy1NcVprnB2v1a0sPy9ROiBXFqWHKRBQKSYyM1IpOTZ8CrXZ+CbA6og9NvCa5qlyrxC6eGMFYjALJO7gI16qjhl81l7dsedX7DqB/+SiWN0ZpEjdkPH+nX8JWU42sXyy7okiQ0uI3Bjuu8th7JlS7a/sCZkuIMBq0qhe2XU82jhu3pPTzWmw/iPtaHY1SA9o3P+YP/ACWhwK7ZdW7szAXQW1G7bjceB3XLuJ8KqMe4MBfTnukakDlmHVHqknCz+QK/uPgZOE0nv+HLm0JbI+WyyPEFkbeoWO3nQg7jkfBLZ4xWpEQ4kD+V2v46hDsXxB1eqXu3Ow6AKoKcet6CePstYfS3cQSRt4HqUwUXS55O3Px8FBa3mURyUj7jN5dPBGyD3Oedz5T4paIcCSNwDommuPT8gmdq3kVCFa9+KeqrK7WcC2OipFWiB7hPE206nZ1ACx+kkDuk6DXoUuJ24pVXsBkA6eR1j0lAFs7GmLm2a4nvA5Hn7Lh8LvIiJQOK5LWNqW6vsBisQIW7+jy6FRr6ZiWEOH3XaH5j5rAV2Fri0xIMGDI06EborwniRoXLHTo7uO8nafjBSLobFr7GJnvpAdmvnN5Na0fKShFs3Q6idwiHGTD9dqk8y0+haEIqO0Ta/wCC/wACJfyZOa0HXRNe/wDY0UIqnnqrOHUw6oAW5h0OxPIFG3i0iWvCm4qMlbn6hQrjI+g2hVjQsloP3mEkEeIVK54XAaYOqT/yYbjGv48l2ZJOBUwtzMLQ8NcJVLiowOBa0n1I5/JMnZGK1iVFlz6N711K5BAOVwLTHvE+i7davBALRvrruq1ph1C3pBjWNaxg10HLmfFQWVcnNXcCMwDabTypjnHVx18oXDvsVlnIoJPO+pAVG+tA5pPMaypnv7oC9cNHZ689ErQ08Zl6rIMHdM7NGbiznUbx7wh5aE1S00xkmjXQlhPhehdgzET6cgg7H81nsFb2lK4tKm9Mlonmx8lh9PyC00LG8XVXWlU3NPvNc0MeB8jpz0Vr+gZHPLvEbq2qvYzMwjuuES1wHyPmnHiB41qUjrzB/JOsOIbWrXc2sDTYR3Xka5uYIHyQ7GrpkxbyR9p4APoB+akudkv2iSORXTJ7riCg4Q+m71AKxtY6mOuiP4Jwtc3j/wCG3QfHUcYa0eJ6+A1QnFbTsqr6ZM5XETtMcwmxgodIpvSrmShyYUsoyh+dICmApVCDpSFeC8oQ8tX9Htf+LUpHVr2THi0j8j8llEX4VuzSuA9sTlcNehS7lsGHW8kjTY3wqWMdUYc0a5Q0A5eZ03IWS5rf/wDMr+bWlY/E7fvktEAmQOngslM2+pGiXb0PYhhjryhTuKetQMyub9rJofX9VlXYe47CPA6bbiFoeFMa7HNSeJaTI8DzWlq2tGuM0QeRGhlT8jrePwripHOKeGVfslF+F7Avq+REgrTYVZPaSKkb6eXVX6VsxhLmCCd4Q2fIbTQ2uhejbzCMzqZEgtJ1BiZ6ym1GAucNy2J9leNzmblcqNGm2nmgzO5Kxyl0PfRToYZSaZDBPjqtlwdRA7SodI7oPTmfyQjAsPNzUgaNbq53QdPMre08OYGhsQwbNH4nqUqc5MyXSSXFAyrTNwe9IoNMkc6hHL7qvMts7sztGjYfgr+QCNNkyqZ05JajhlSKwYCdk27EuaOinzRyUI3k7qBED29E002c2iVOqxpHqoWXn3zRsCVA69cdoCrEJV03ZJjeCFfUJ3JUNei17S1wDmncHUFSSmdsJhBoWGA+kHhdgY65oiHCC9oGhGxcByKwuHO7R7KeuZ72s0E/E4CfSV3G+cHNLOoKpcPcL0qNTtnNbmAOXQS2RqZ6x+K10XyX6iZwXpNbWpYRbUmhlKkJIG74gguPMuJk+q5hxhwnXpmpWLs7S6Qdc2U/a8Rsuq08VyO1bmnYj4oEwD1Vq/psqsIdoHCIdpITm2LR82Fi92Z6La47w0+k8lrM7Ad2w7TyCa267FjQxgJIBJI1k8vRVK3F4NhWpfZiwF6Fo7l5rAl7GgyYI0PmUEfbHNAEoo2b6VKvPCsV5EG4S89Ao61pkGu6LkgeDKgC1nBeCdqH1HSB8LfPmVm2UevstlhXGDabQ2rSho0mn/4n9Um9yccgXDE9Zdq4DUHwwQoLjBKgbmIEBaPDsat6/wDhVGk/ZPdd/tOqnvxLHD19tVz+UovGaVj8MW/CBo4fEjHD5ykhxHgvXVy1kZgcpEhwEgdZjZR1A3roRI8fDzRtya7GNINYjTLYdERv5clD9YELC1serNcQHnLOgPL9FYteIHDR4zDqND+hRqh52DG3DU1K6OYHw6+sQ+rLafTZzv0HiqPBVJlxU7TdrBMHk87SPddGYVit/WXECy76R6wsadFuWm0NG+nXx6qwXKI1FGaiTplJXPUNV3hPkkL0kqtIRdo0faalBnZwKeQoH0m+Sosc9pTMiQMjZyXM7qq0mkaRyhusQpU3lkVKjxu2mwujzOwWT4u40qW47NlJtOo4aZ3Bz2jk4tGgO8T0XWVUmNc0HMUxenTBLnhsb6SfLwK5riXFNTMCHGZJ5aA8vPxQi+xSq4d9xcTqNdPbb1UVpYhwz1SY0gddVojVGHoDk5eBn/nm4gBpbI/miT5+f6JWcZ3hGtXTnoPeTshJqU9WhmnLqNFCKYGxJCbFJfQDDP8AztcN+EtnaY19CmUeM6odmqMFT7znD5oJXHVUiUeIo6lhfHNk+G1aLqJ+18bZ9NQn41ZCsw1bfJUbtI/PoVysPj9Ee4dx+pbGaZljvjpnY/oUMoJlptPUeqtewxUaWn8fJeoM1RnGsQpV6eZoy840MdYKD4e5ppvqOdAaYAiS79EhrrTRCW+k9cgN1MBD3sBDgDy0nU6bKB9257tRpyV4CBOimOJbaYDIcNx7Jjnzt+/RF4lQvtmyJHNMVgngewnD6xcHsp1CQZBDXECPGN10rDbt72/xKbmnnIKxjccrACmx5AGmmkDwV60x5zTkzkxvJSLYSsHxjGK9NBUtwHOLSDP8vJp5nT8FXq4RMgCGnWNoPhGyH0ccAcZP/tEqGJ5uYCz8ZRGrChV4VY92Z7j4gQEHxzC/qxGXVrttFsBeN6qni7G1qZbIncHoUcZyT7ZTin4R/Rpi4puq0yJLocP9Mg/iF0mlilM7ktPiI+ey4thhdQrNf9k6+R0PyXSqVbnyWb5Ue+SMs44zUdoDqDPlqmFyCsPMaeRhW6dw77w9j/dYdAL2dL2iqsrtdsdf3umVHkKaQuZ/FNfWcNiD5hUDdJhvRzU0osuvwPiZHiF76/T6uTGXtM6GEv8AA8FCHuIzcBjqjKzKNJrMzjlzPkb6nTovnvEL51eq6o9xcXHd28cl1f6Y7zLbUWBxDnOcMoOhAiSR+91x6mdV6SpatLkFG0pyk8lZuHTzgDkqQvtFI2oPiKZgOkzXDNI0A08zzT3PgQFWB21SOrho8lCC1qsBDnlPq1ZUEq8KHErzXxsmAr0qyBK2uoBHIg+6VrwBE+iHtPJW6TICXJDYMnDvBELTD6tQSxhcOvJC6Zkqwbx1MaOcB4Ej8EqSb8D0v1MPqt3YQh14HAgkQOXmoa+MVHCMzo8SSq1E5nt7QktzCZPKdVcK5LuQLmvouvuQBm1BOmipGs77Jn1Wn4l4fbnY+1ZlDjGSdARqHCfwRynhhfRy3LW5j9nUefgqdsIrRjhJvDB29UTNQmByadfU7BE7axuqrHVKFGqaTQXF2rgAN4Lvi9AVtLPBKTnUtGt7zWyQ1xaJDc20A81suHHUzcinck9qyW03gloeAfhcI18E2txmJnsfTlvCoo1+48vFTfR5Ac3wHXwWjOAUutT/AHuUH0m8Gm0qG7tARTnM9rf8p322/wBJ0kcvJEOC8cp3rMj4bXaO8OTx9pv5hZfk1Sj+0Q6rN6YJvuFWP+F72f6i78UZwa3fSpCm92bLoHdW8gfJaB+FDkUGxV/YNc53ITCxObkuLGSjoSou0VijUQqxug5stMggER0Kttqa7z5rFOOPDOevWOnMwwf3upLHE82h3G4U1WrA2HtP4rP1akPDhvKFLSjTmi1ygdh6ZRxO3iHOAKvUq9M/C4EeamEKD8OKi/4e7xRsVByTs3kqIcY+la/NS9ycqTA0ebu878ljAUb44dN/c/8A2EewCBr1FayKKb1jgVYdV0AVZK4oyiVlUhNe9RyvKEFKReSKEFSJQkKhCWiJIVpxlR2jNCfQeqtOoFoBOztR7wUqT7GR8GN0Ut/VoAQ0vceewAPmrWG4S+u4BoIHN3RVMYsXW9WY2dPhmGoPkd/dDHi5ZvZctSFw7B69YE06UMaJL3aANG5zHf0C0uA8FCrEh9VxI1M0aLZMAufq52ojSNdF0PgnGKN7ZhmX+IJaWgQBO7SehHrEJKNFuHXJZUb2lCpOSTADhBaHToYOmvUFaVEzyk14CrzDTTcaL8pfTcBImJETE67FXKOGlw1Vu/w6H5w1wY951MloJGYBriATzGvRX6DpEcwuR8mDhNo6NM+cEwLUtAOW3unV7Y3MgB3ahhcwtzF+YOGojc+ZHmil3R5qrg9RtOu+pUquotpUnOzgSO8QId3SI8DvCv4jbsSK+R/BhRuKVXkW2alUrGn3g+G6giQ+mdzE+Y1hcv484Rq4bWbdW4LKZId3dexef5Z5sJ0B9FvLi1bd0frlGswVGaA5nBznsOs54NMkQQ3YTvBKv0Ma+vUewqtaCRkqNIGpOkkO0AOvquw470zmptAXg7ihl9Tgw2s0d9n/AHN/pPyRTE7BlZha4biFynijALjCLptSkSGTLHDWAd6b+o5eMLonC/EVO9pBw7rx8bJ1B8OoXG+VQ4PlHz/w3VWcumB8Ls3W4dTcQQPh8idj80Vs3Fx8OZVrFLaRmbuN/EJcHoOyyQyOUST+Oiw2ft2VZHO0LcuhvVZ3FavZ0nPLdo57T+K0t/py3/fRYziK5DnCnMgau+8hqjylguMeTwipVZ1BkH3VpmduozD0IUGAXtPVr2g66z8iOi0RFRgmmTUZ03c39QrsXF4U9TKVDFXjnPqrX/GqnUJDiVM/Gxp9NfVO+sWv2QlFnKeMB/8AOuJ/6jkGW2+lLCOyuRVHw1hJ++3Q/KPmsSQvULwWKvFJKUlWQ8vJF5QgqReSKEHLxXgvDVQgRoscWCBoNZO391PTcYE6x15TyHgp7cxS+ShAWdyNCjgVsccqU9BEdIUmJ37LlsObleB/ub+oOo9eqEQkcPdKUUpai32sLnBmOvw+7BJIpuIbU+4dqg8pnyld1uaQvmtpuZmYHAgu7slrc2dpaTLHB0ct1wd2FPq0j3SKjAXN/rYNXM+8BJHqFuvoa43cwizrOkD/AASTpEyWempA8x0W+uaawwX1SeY8NdaXz7mpUtBnp5YDGVSBGSCZLZLyIOk7QUx1u+jVc1xkB5bI1G0tE9Y5ckU45wfPkureRUbqYG7R/N5gSPEIT9etnW7HCpFYljBS2AayfhAGsBxOY/jKT8itSre+rwbROUZrPGW6wkIazEBRdUBE03s/iAAOeWt0imHaF3emCDo0q258hAcWvqtD+LRMVGg5TE7gg6c91zKJ8bEzpWQ5QaJ7vimmymxltQbQdSJ/juLaNNs6EERLiWxLeu2wKwtXjDsKua2eazyC0lzS2mcwiGgnO8bbwdAqV+HXDzUuqz6lToDnfHSfhpj9wr2EWZn+AzKdu53nn79Y6N8hC6srsWs56j9IHXv1u7cDd1SOYpnV0f00xt0lxCLcI0HUrsNo0nhrf8R7yJdI0AjQb7D1RG0wmnSntampM5KWpn+qorX/ABU025KLRSb4d5xPUuKxW/IUk4odCrO2bC8umUhLiB5/vVYHEcSqU7g1Leq5jTyjR3m06KOrULjLiSepMofiFdoG8nwWWuHY5teMu4hxRcPEZmjrlaAffl6ILVvNNd/n7KtVrk+Hlv7qALTCpIXueBTBj33FwMEDz36LRWuIVKJ0Mt5TtCx7bktEgweSv4djWpbU1btPjzSL6JS/ZAs3NDHKT/8AEbB67/NWe2tf6fYLKikDqwggr3ZHqFgcEVxRqeMsJF5R7MaFpzNd0hcXvLV1Nxa4QRoR5Luzab6r+zpgudzj97Idxz9GdWpR7WkQ6s3dgGhbue9zcvQRm3LEugXDI6ziJSEKavRcwkEEEGCDoQehTMqcLGLydlXi1QgxKvEJVCxE6m1IrNv3Tq2dNvE81TfREabCcBq1qQILQJ2O/qiA4OqfbZ81Fg/EYpU8uQ6kn32V08Vzs31XOnKzk8NSzCAcI1Ob2fMonhnDLKZzPOcjbSAorHigO0e2D8kZo3jXc0qUp+MNJF63sw+RtzBAiHDUFc14xwl9pXFelLA58jLp2Vcd4tHgfib4HwXVcJbJlVuMcLbUovJYXiO+1sZso1Dmf1tOo8CQi+Ndwlj8F2w1Aiz46tSyldVahbXAyvotDnPc5v2ZIaxh8esbhZtvE7ri6DqFuKVMv7+9QgE6nMRlZvsB6rP06dq10UxUrHrUHZsbHMhhJPuAiNvne5pce60ggfAwQf5WN39V07LP1xmeEf206vaulqE4zSlpCv4a/uhQ4mN1xPGdTDBYLh7GA9o3Nro3NDY8QNSUafdOIyiGt+y0ZW+w39VTf3XGSAJ/FC7/AIjp0yQ1pe4f6W/qtCU7GZXxgGTJ2Q2+xalTmXBx+y3vH1I0Czte9ubjmQ3oO63+69Swpo+N0+A0+aeqYx/kxbm34SXOOVKhy025R7n35J9tTflPaGfxCe3K3RrQFG5xO6NteJFJP7GEpkp7lG5WiHh+CZTEBWWthhJ56KurKLdpfvp7GR0KIf8AHz9j5/2QSUkpcqYS7aIfVWB4Wy3Zlbq46udzcfyHgmcUXZpW5yGHvOQHpO5HiACiTGoXxXbl9vI3Yc3psfkVps6g8Aj3JacT4u4epuGdgh3P+rnJPXx8Vhq9tkMEarrWIUczSFlbzDmkw4LFV8hrpmyylPtGE7KE1zIWnOCGTqI5eSrXnD7wMwg+A3WpXxM7pZncqbCuutHt3YfYpgpyYhN5IXxaKuWSr1Kk4RJV/wCqtbyC9VZMJTs0JQwhaFIE1vin5glsMc1W7W7cCACqUp9J8GeaCS0NHSsNxMUaYzkNnx/cqO+4xaNKTS49XaN9tz8liGVCdSST1J1UswJJgdVj/EtGcizdXTqhJMCeQED2TGN19lUZdNIJZ3vkJ81Wwu9rVKzQW5W5gCAI59TutCqeMDmkzqWGnuhJiCSy0C9fHRY2azC8RshwKEFrCcxaC5HOIxp6rPrZU/1Mtq/YkdWPkoyUiVNFjUhVy1w+pUPdaUfseGgNahnwVOaRMMqKTiNAVXq6RK6U20YGloaIWTxvhx8yxpLfwUhYmymgVXeH5Ws2HzKS4sXsbJBhFcGwV4cC4EBaetQDm5XCQpKfF4ikjm5KcGBHMY4fyBz2HuiSQegWfTotS8BfR9bWlxmVowe6RIO/T1QW3+JGWrSKOf8AE2BOoOLmgmmTofs+B/VZO+tM2o3XbnNBEESCNQdQVyzGGAVXAAASdAIC5nyKlW9Ruotc+mZJ1JS29u5xAAJnoJKIXDRI0C33D1uxtIENaCeYAB90NUObDtnwWmTsOCy/Wr3B03cfTl6ogeCrL/otcR/M7vGVrQoAO6t8aoxXRhlZKXpiTwNbufJpmOgc4Ajx1WQ4n4do2zy0VZcdQwAks6ZjJ0812Svox3kfwXD6zi4knUkkknUk+JSrsihlUeTA1G0Ey6QOg1KW6YJ7jHADmdSfbZFqbROyI0KTeg9gs/5WaPxIxpJG+iWmZOmvVbWvQaRq1vsFkAwNrvAAAjYaJsGpJi5riV/rzmvDMvP8eiuX1EVGw4+SmI5qo46qausA/wAnrdjaYhsnxKv4Q8ursnaZ9gUORDAf8dnr+BVT8bCj6jotoU2+fom2yZern/ZvMrjolpWclaPGPhKzrVsp8Ml3pZsLM1XQ1aWwwFjPi7xQXho/xVsXbqTb3BaJadINEAQp6Vq53KB4qfDGjVXShUSmyrTs2jfVJeuDWOdoAAT4aCVbQviU/wDxa33CjSWoFmV4NvKlWpVa8lzSM33TOkdPLwRyvTLTH7hBPo8H+L/p/NabERoEd6XIqtmQ4tuopimN3HXybr+KyUo9xX/jD7o/ErPptSyJUvT/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20" name="Immagine 19" descr="gruppi.jpg"/>
          <p:cNvPicPr>
            <a:picLocks noChangeAspect="1"/>
          </p:cNvPicPr>
          <p:nvPr/>
        </p:nvPicPr>
        <p:blipFill>
          <a:blip r:embed="rId5" cstate="print"/>
          <a:stretch>
            <a:fillRect/>
          </a:stretch>
        </p:blipFill>
        <p:spPr>
          <a:xfrm>
            <a:off x="583910" y="2883280"/>
            <a:ext cx="2160240" cy="1944216"/>
          </a:xfrm>
          <a:prstGeom prst="rect">
            <a:avLst/>
          </a:prstGeom>
        </p:spPr>
      </p:pic>
      <p:pic>
        <p:nvPicPr>
          <p:cNvPr id="22" name="Immagine 21" descr="lim.jpg"/>
          <p:cNvPicPr>
            <a:picLocks noChangeAspect="1"/>
          </p:cNvPicPr>
          <p:nvPr/>
        </p:nvPicPr>
        <p:blipFill>
          <a:blip r:embed="rId6" cstate="print"/>
          <a:stretch>
            <a:fillRect/>
          </a:stretch>
        </p:blipFill>
        <p:spPr>
          <a:xfrm>
            <a:off x="2771800" y="2743507"/>
            <a:ext cx="2016224" cy="2083989"/>
          </a:xfrm>
          <a:prstGeom prst="rect">
            <a:avLst/>
          </a:prstGeom>
        </p:spPr>
      </p:pic>
      <p:pic>
        <p:nvPicPr>
          <p:cNvPr id="23" name="Immagine 22" descr="ESPERI~1.JPG"/>
          <p:cNvPicPr>
            <a:picLocks noChangeAspect="1"/>
          </p:cNvPicPr>
          <p:nvPr/>
        </p:nvPicPr>
        <p:blipFill>
          <a:blip r:embed="rId7" cstate="print"/>
          <a:stretch>
            <a:fillRect/>
          </a:stretch>
        </p:blipFill>
        <p:spPr>
          <a:xfrm>
            <a:off x="4860032" y="2982550"/>
            <a:ext cx="1872208" cy="1670586"/>
          </a:xfrm>
          <a:prstGeom prst="rect">
            <a:avLst/>
          </a:prstGeom>
        </p:spPr>
      </p:pic>
      <p:pic>
        <p:nvPicPr>
          <p:cNvPr id="24" name="Immagine 23" descr="ipad.png"/>
          <p:cNvPicPr>
            <a:picLocks noChangeAspect="1"/>
          </p:cNvPicPr>
          <p:nvPr/>
        </p:nvPicPr>
        <p:blipFill>
          <a:blip r:embed="rId8" cstate="print"/>
          <a:stretch>
            <a:fillRect/>
          </a:stretch>
        </p:blipFill>
        <p:spPr>
          <a:xfrm>
            <a:off x="6804248" y="2982550"/>
            <a:ext cx="2048187" cy="1656184"/>
          </a:xfrm>
          <a:prstGeom prst="rect">
            <a:avLst/>
          </a:prstGeom>
        </p:spPr>
      </p:pic>
      <p:sp>
        <p:nvSpPr>
          <p:cNvPr id="21" name="Rettangolo 20"/>
          <p:cNvSpPr/>
          <p:nvPr/>
        </p:nvSpPr>
        <p:spPr>
          <a:xfrm>
            <a:off x="704006" y="109843"/>
            <a:ext cx="8064896" cy="769441"/>
          </a:xfrm>
          <a:prstGeom prst="rect">
            <a:avLst/>
          </a:prstGeom>
        </p:spPr>
        <p:txBody>
          <a:bodyPr wrap="square">
            <a:spAutoFit/>
          </a:bodyPr>
          <a:lstStyle/>
          <a:p>
            <a:pPr algn="ctr"/>
            <a:r>
              <a:rPr lang="it-IT" sz="4400" b="1" dirty="0">
                <a:solidFill>
                  <a:srgbClr val="FF0066"/>
                </a:solidFill>
                <a:effectLst>
                  <a:outerShdw blurRad="38100" dist="38100" dir="2700000" algn="tl">
                    <a:srgbClr val="000000">
                      <a:alpha val="43137"/>
                    </a:srgbClr>
                  </a:outerShdw>
                </a:effectLst>
                <a:latin typeface="Segoe Print" pitchFamily="2" charset="0"/>
              </a:rPr>
              <a:t>Parole chiave </a:t>
            </a:r>
          </a:p>
        </p:txBody>
      </p:sp>
      <p:sp>
        <p:nvSpPr>
          <p:cNvPr id="25" name="Segnaposto piè di pagina 24"/>
          <p:cNvSpPr>
            <a:spLocks noGrp="1"/>
          </p:cNvSpPr>
          <p:nvPr>
            <p:ph type="ftr" sz="quarter" idx="11"/>
          </p:nvPr>
        </p:nvSpPr>
        <p:spPr/>
        <p:txBody>
          <a:bodyPr/>
          <a:lstStyle/>
          <a:p>
            <a:r>
              <a:rPr lang="it-IT" dirty="0"/>
              <a:t>Antonia Carlini</a:t>
            </a:r>
          </a:p>
        </p:txBody>
      </p:sp>
      <p:sp>
        <p:nvSpPr>
          <p:cNvPr id="26" name="CasellaDiTesto 25"/>
          <p:cNvSpPr txBox="1"/>
          <p:nvPr/>
        </p:nvSpPr>
        <p:spPr>
          <a:xfrm>
            <a:off x="276647" y="1288175"/>
            <a:ext cx="2825021" cy="523220"/>
          </a:xfrm>
          <a:prstGeom prst="rect">
            <a:avLst/>
          </a:prstGeom>
          <a:solidFill>
            <a:srgbClr val="66CCFF"/>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latin typeface="Candara" pitchFamily="34" charset="0"/>
              </a:rPr>
              <a:t>bisogni</a:t>
            </a:r>
            <a:endParaRPr lang="it-IT" sz="2800" b="1" dirty="0">
              <a:solidFill>
                <a:schemeClr val="bg1"/>
              </a:solidFill>
              <a:effectLst>
                <a:outerShdw blurRad="38100" dist="38100" dir="2700000" algn="tl">
                  <a:srgbClr val="000000">
                    <a:alpha val="43137"/>
                  </a:srgbClr>
                </a:outerShdw>
              </a:effectLst>
            </a:endParaRPr>
          </a:p>
        </p:txBody>
      </p:sp>
      <p:sp>
        <p:nvSpPr>
          <p:cNvPr id="30" name="CasellaDiTesto 29"/>
          <p:cNvSpPr txBox="1"/>
          <p:nvPr/>
        </p:nvSpPr>
        <p:spPr>
          <a:xfrm>
            <a:off x="3303077" y="1310424"/>
            <a:ext cx="2902506" cy="507831"/>
          </a:xfrm>
          <a:prstGeom prst="rect">
            <a:avLst/>
          </a:prstGeom>
          <a:solidFill>
            <a:srgbClr val="00CC99"/>
          </a:solidFill>
        </p:spPr>
        <p:txBody>
          <a:bodyPr wrap="square" rtlCol="0">
            <a:spAutoFit/>
          </a:bodyPr>
          <a:lstStyle/>
          <a:p>
            <a:pPr algn="ctr"/>
            <a:r>
              <a:rPr lang="it-IT" sz="2700" b="1" dirty="0">
                <a:solidFill>
                  <a:schemeClr val="bg1"/>
                </a:solidFill>
                <a:effectLst>
                  <a:outerShdw blurRad="38100" dist="38100" dir="2700000" algn="tl">
                    <a:srgbClr val="000000">
                      <a:alpha val="43137"/>
                    </a:srgbClr>
                  </a:outerShdw>
                </a:effectLst>
                <a:latin typeface="Candara" pitchFamily="34" charset="0"/>
              </a:rPr>
              <a:t>stili</a:t>
            </a:r>
            <a:endParaRPr lang="it-IT" sz="2700" b="1" dirty="0">
              <a:solidFill>
                <a:schemeClr val="bg1"/>
              </a:solidFill>
              <a:effectLst>
                <a:outerShdw blurRad="38100" dist="38100" dir="2700000" algn="tl">
                  <a:srgbClr val="000000">
                    <a:alpha val="43137"/>
                  </a:srgbClr>
                </a:outerShdw>
              </a:effectLst>
            </a:endParaRPr>
          </a:p>
        </p:txBody>
      </p:sp>
      <p:sp>
        <p:nvSpPr>
          <p:cNvPr id="31" name="CasellaDiTesto 30"/>
          <p:cNvSpPr txBox="1"/>
          <p:nvPr/>
        </p:nvSpPr>
        <p:spPr>
          <a:xfrm>
            <a:off x="276999" y="1920943"/>
            <a:ext cx="2847201" cy="523220"/>
          </a:xfrm>
          <a:prstGeom prst="rect">
            <a:avLst/>
          </a:prstGeom>
          <a:solidFill>
            <a:srgbClr val="006699"/>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rPr>
              <a:t>mediazione</a:t>
            </a:r>
          </a:p>
        </p:txBody>
      </p:sp>
      <p:sp>
        <p:nvSpPr>
          <p:cNvPr id="32" name="CasellaDiTesto 31"/>
          <p:cNvSpPr txBox="1"/>
          <p:nvPr/>
        </p:nvSpPr>
        <p:spPr>
          <a:xfrm>
            <a:off x="6348708" y="1272922"/>
            <a:ext cx="2503727" cy="523220"/>
          </a:xfrm>
          <a:prstGeom prst="rect">
            <a:avLst/>
          </a:prstGeom>
          <a:solidFill>
            <a:srgbClr val="FFCC66"/>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rPr>
              <a:t>ostacoli</a:t>
            </a:r>
          </a:p>
        </p:txBody>
      </p:sp>
      <p:sp>
        <p:nvSpPr>
          <p:cNvPr id="33" name="CasellaDiTesto 32"/>
          <p:cNvSpPr txBox="1"/>
          <p:nvPr/>
        </p:nvSpPr>
        <p:spPr>
          <a:xfrm>
            <a:off x="3308127" y="1884877"/>
            <a:ext cx="2897456" cy="523220"/>
          </a:xfrm>
          <a:prstGeom prst="rect">
            <a:avLst/>
          </a:prstGeom>
          <a:solidFill>
            <a:srgbClr val="339966"/>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rPr>
              <a:t>personalizzazione</a:t>
            </a:r>
            <a:endParaRPr lang="it-IT" sz="2800" b="1" i="1" dirty="0">
              <a:solidFill>
                <a:schemeClr val="bg1"/>
              </a:solidFill>
              <a:effectLst>
                <a:outerShdw blurRad="38100" dist="38100" dir="2700000" algn="tl">
                  <a:srgbClr val="000000">
                    <a:alpha val="43137"/>
                  </a:srgbClr>
                </a:outerShdw>
              </a:effectLst>
            </a:endParaRPr>
          </a:p>
        </p:txBody>
      </p:sp>
      <p:sp>
        <p:nvSpPr>
          <p:cNvPr id="34" name="CasellaDiTesto 33"/>
          <p:cNvSpPr txBox="1"/>
          <p:nvPr/>
        </p:nvSpPr>
        <p:spPr>
          <a:xfrm>
            <a:off x="3203848" y="5680734"/>
            <a:ext cx="2969894" cy="523220"/>
          </a:xfrm>
          <a:prstGeom prst="rect">
            <a:avLst/>
          </a:prstGeom>
          <a:solidFill>
            <a:srgbClr val="0000FF"/>
          </a:solid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latin typeface="Candara" pitchFamily="34" charset="0"/>
              </a:rPr>
              <a:t>a. collaborativo</a:t>
            </a:r>
            <a:endParaRPr lang="it-IT"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6372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C3D30DCE-DACD-4CD3-A700-6D76F4FB1AB4}" type="slidenum">
              <a:rPr lang="it-IT" smtClean="0"/>
              <a:pPr/>
              <a:t>30</a:t>
            </a:fld>
            <a:endParaRPr lang="it-IT" dirty="0"/>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egnaposto piè di pagina 3"/>
          <p:cNvSpPr>
            <a:spLocks noGrp="1"/>
          </p:cNvSpPr>
          <p:nvPr>
            <p:ph type="ftr" sz="quarter" idx="11"/>
          </p:nvPr>
        </p:nvSpPr>
        <p:spPr>
          <a:xfrm>
            <a:off x="3124200" y="6356350"/>
            <a:ext cx="2895600" cy="365125"/>
          </a:xfrm>
        </p:spPr>
        <p:txBody>
          <a:bodyPr/>
          <a:lstStyle/>
          <a:p>
            <a:r>
              <a:rPr lang="it-IT" dirty="0">
                <a:solidFill>
                  <a:schemeClr val="bg1"/>
                </a:solidFill>
              </a:rPr>
              <a:t>Antonia Carlini - Summer School Tecnodid 2016</a:t>
            </a:r>
          </a:p>
        </p:txBody>
      </p:sp>
      <p:sp>
        <p:nvSpPr>
          <p:cNvPr id="7" name="Fumetto 3 6"/>
          <p:cNvSpPr/>
          <p:nvPr/>
        </p:nvSpPr>
        <p:spPr>
          <a:xfrm>
            <a:off x="4355976" y="2852936"/>
            <a:ext cx="4645944" cy="3685976"/>
          </a:xfrm>
          <a:prstGeom prst="wedgeEllipseCallout">
            <a:avLst>
              <a:gd name="adj1" fmla="val -39268"/>
              <a:gd name="adj2" fmla="val 5218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solidFill>
                <a:schemeClr val="tx1">
                  <a:lumMod val="95000"/>
                  <a:lumOff val="5000"/>
                </a:schemeClr>
              </a:solidFill>
            </a:endParaRPr>
          </a:p>
          <a:p>
            <a:pPr algn="ctr"/>
            <a:endParaRPr lang="it-IT" sz="3600" dirty="0">
              <a:solidFill>
                <a:schemeClr val="tx1">
                  <a:lumMod val="95000"/>
                  <a:lumOff val="5000"/>
                </a:schemeClr>
              </a:solidFill>
            </a:endParaRPr>
          </a:p>
          <a:p>
            <a:pPr algn="ctr"/>
            <a:r>
              <a:rPr lang="it-IT" sz="4000" dirty="0">
                <a:solidFill>
                  <a:schemeClr val="tx1">
                    <a:lumMod val="95000"/>
                    <a:lumOff val="5000"/>
                  </a:schemeClr>
                </a:solidFill>
              </a:rPr>
              <a:t>Questo però lo so bene … l’ho fatto io!</a:t>
            </a:r>
          </a:p>
          <a:p>
            <a:pPr algn="ctr">
              <a:spcBef>
                <a:spcPts val="1800"/>
              </a:spcBef>
            </a:pPr>
            <a:r>
              <a:rPr lang="it-IT" sz="2000" i="1" dirty="0">
                <a:solidFill>
                  <a:schemeClr val="tx1">
                    <a:lumMod val="95000"/>
                    <a:lumOff val="5000"/>
                  </a:schemeClr>
                </a:solidFill>
                <a:latin typeface="Candara" panose="020E0502030303020204" pitchFamily="34" charset="0"/>
              </a:rPr>
              <a:t>Matteo classe 3^</a:t>
            </a:r>
          </a:p>
          <a:p>
            <a:pPr algn="ctr"/>
            <a:r>
              <a:rPr lang="it-IT" sz="2000" i="1" dirty="0">
                <a:solidFill>
                  <a:schemeClr val="tx1">
                    <a:lumMod val="95000"/>
                    <a:lumOff val="5000"/>
                  </a:schemeClr>
                </a:solidFill>
                <a:latin typeface="Candara" panose="020E0502030303020204" pitchFamily="34" charset="0"/>
              </a:rPr>
              <a:t>Esame di licenza 2016</a:t>
            </a:r>
          </a:p>
          <a:p>
            <a:pPr algn="ctr"/>
            <a:endParaRPr lang="it-IT" sz="2000" i="1" dirty="0">
              <a:solidFill>
                <a:schemeClr val="tx1">
                  <a:lumMod val="95000"/>
                  <a:lumOff val="5000"/>
                </a:schemeClr>
              </a:solidFill>
              <a:latin typeface="Candara" panose="020E0502030303020204" pitchFamily="34" charset="0"/>
            </a:endParaRPr>
          </a:p>
          <a:p>
            <a:pPr algn="ctr"/>
            <a:endParaRPr lang="it-IT" sz="2000" i="1" dirty="0">
              <a:solidFill>
                <a:schemeClr val="tx1">
                  <a:lumMod val="95000"/>
                  <a:lumOff val="5000"/>
                </a:schemeClr>
              </a:solidFill>
              <a:latin typeface="Candara" panose="020E0502030303020204" pitchFamily="34" charset="0"/>
            </a:endParaRPr>
          </a:p>
          <a:p>
            <a:pPr algn="ctr"/>
            <a:endParaRPr lang="it-IT" sz="2400" dirty="0">
              <a:solidFill>
                <a:schemeClr val="tx1">
                  <a:lumMod val="95000"/>
                  <a:lumOff val="5000"/>
                </a:schemeClr>
              </a:solidFill>
            </a:endParaRPr>
          </a:p>
        </p:txBody>
      </p:sp>
    </p:spTree>
    <p:extLst>
      <p:ext uri="{BB962C8B-B14F-4D97-AF65-F5344CB8AC3E}">
        <p14:creationId xmlns:p14="http://schemas.microsoft.com/office/powerpoint/2010/main" val="340560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467544" y="1484784"/>
            <a:ext cx="7992888" cy="4862870"/>
          </a:xfrm>
          <a:prstGeom prst="rect">
            <a:avLst/>
          </a:prstGeom>
          <a:ln>
            <a:solidFill>
              <a:schemeClr val="bg1"/>
            </a:solidFill>
          </a:ln>
        </p:spPr>
        <p:txBody>
          <a:bodyPr wrap="square">
            <a:spAutoFit/>
          </a:bodyPr>
          <a:lstStyle/>
          <a:p>
            <a:pPr algn="just">
              <a:spcBef>
                <a:spcPts val="1200"/>
              </a:spcBef>
            </a:pPr>
            <a:r>
              <a:rPr lang="it-IT" sz="2600" dirty="0">
                <a:solidFill>
                  <a:srgbClr val="0099CC"/>
                </a:solidFill>
                <a:latin typeface="Calibri Light" pitchFamily="34" charset="0"/>
              </a:rPr>
              <a:t>Criterio:</a:t>
            </a:r>
            <a:r>
              <a:rPr lang="it-IT" sz="2600" dirty="0">
                <a:latin typeface="Calibri Light" pitchFamily="34" charset="0"/>
              </a:rPr>
              <a:t> caratteristiche psicologiche individuali e relazioni di tutoring reciproche per l’interdipendenza</a:t>
            </a:r>
          </a:p>
          <a:p>
            <a:pPr marL="360000" indent="-360000" algn="just">
              <a:spcBef>
                <a:spcPts val="1200"/>
              </a:spcBef>
              <a:buClr>
                <a:srgbClr val="0099FF"/>
              </a:buClr>
              <a:buFont typeface="Wingdings" panose="05000000000000000000" pitchFamily="2" charset="2"/>
              <a:buChar char="§"/>
            </a:pPr>
            <a:r>
              <a:rPr lang="it-IT" sz="2600" dirty="0">
                <a:latin typeface="Calibri Light" pitchFamily="34" charset="0"/>
              </a:rPr>
              <a:t>di obiettivo - comune al gruppo</a:t>
            </a:r>
          </a:p>
          <a:p>
            <a:pPr marL="360000" indent="-360000" algn="just">
              <a:spcBef>
                <a:spcPts val="1200"/>
              </a:spcBef>
              <a:buClr>
                <a:srgbClr val="0099FF"/>
              </a:buClr>
              <a:buFont typeface="Wingdings" panose="05000000000000000000" pitchFamily="2" charset="2"/>
              <a:buChar char="§"/>
            </a:pPr>
            <a:r>
              <a:rPr lang="it-IT" sz="2600" dirty="0">
                <a:latin typeface="Calibri Light" pitchFamily="34" charset="0"/>
              </a:rPr>
              <a:t>di compiti - individuali importanti per il  gruppo</a:t>
            </a:r>
          </a:p>
          <a:p>
            <a:pPr marL="360000" indent="-360000" algn="just">
              <a:spcBef>
                <a:spcPts val="1200"/>
              </a:spcBef>
              <a:buClr>
                <a:srgbClr val="0099FF"/>
              </a:buClr>
              <a:buFont typeface="Wingdings" panose="05000000000000000000" pitchFamily="2" charset="2"/>
              <a:buChar char="§"/>
            </a:pPr>
            <a:r>
              <a:rPr lang="it-IT" sz="2600" dirty="0">
                <a:latin typeface="Calibri Light" pitchFamily="34" charset="0"/>
              </a:rPr>
              <a:t>di ruoli - individuali necessari per il funzionamento del gruppo</a:t>
            </a:r>
          </a:p>
          <a:p>
            <a:pPr marL="360000" indent="-360000" algn="just">
              <a:spcBef>
                <a:spcPts val="1200"/>
              </a:spcBef>
              <a:buClr>
                <a:srgbClr val="0099FF"/>
              </a:buClr>
              <a:buFont typeface="Wingdings" panose="05000000000000000000" pitchFamily="2" charset="2"/>
              <a:buChar char="§"/>
            </a:pPr>
            <a:r>
              <a:rPr lang="it-IT" sz="2600" dirty="0">
                <a:latin typeface="Calibri Light" pitchFamily="34" charset="0"/>
              </a:rPr>
              <a:t>di risorse - strumenti e materiali a disposizione del gruppo</a:t>
            </a:r>
          </a:p>
          <a:p>
            <a:pPr marL="360000" indent="-360000" algn="just">
              <a:spcBef>
                <a:spcPts val="1200"/>
              </a:spcBef>
              <a:buClr>
                <a:srgbClr val="0099FF"/>
              </a:buClr>
              <a:buFont typeface="Wingdings" panose="05000000000000000000" pitchFamily="2" charset="2"/>
              <a:buChar char="§"/>
            </a:pPr>
            <a:r>
              <a:rPr lang="it-IT" sz="2600" dirty="0">
                <a:latin typeface="Calibri Light" pitchFamily="34" charset="0"/>
              </a:rPr>
              <a:t>di riconoscimento - valutazione prestazione individuale e di gruppo </a:t>
            </a:r>
          </a:p>
        </p:txBody>
      </p:sp>
      <p:sp>
        <p:nvSpPr>
          <p:cNvPr id="12"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solidFill>
                  <a:schemeClr val="tx1"/>
                </a:solidFill>
              </a:rPr>
              <a:t>Antonia Carlini</a:t>
            </a:r>
          </a:p>
        </p:txBody>
      </p:sp>
      <p:sp>
        <p:nvSpPr>
          <p:cNvPr id="13" name="CasellaDiTesto 12"/>
          <p:cNvSpPr txBox="1"/>
          <p:nvPr/>
        </p:nvSpPr>
        <p:spPr>
          <a:xfrm>
            <a:off x="0" y="6642556"/>
            <a:ext cx="2411760" cy="215444"/>
          </a:xfrm>
          <a:prstGeom prst="rect">
            <a:avLst/>
          </a:prstGeom>
          <a:noFill/>
        </p:spPr>
        <p:txBody>
          <a:bodyPr wrap="square" rtlCol="0">
            <a:spAutoFit/>
          </a:bodyPr>
          <a:lstStyle/>
          <a:p>
            <a:r>
              <a:rPr lang="it-IT" sz="800" i="1" dirty="0"/>
              <a:t>E’ vietata la diffusione e la riproduzione (L.633-1941 )</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31</a:t>
            </a:fld>
            <a:endParaRPr lang="it-IT" dirty="0"/>
          </a:p>
        </p:txBody>
      </p:sp>
      <p:sp>
        <p:nvSpPr>
          <p:cNvPr id="3" name="Segnaposto piè di pagina 2"/>
          <p:cNvSpPr>
            <a:spLocks noGrp="1"/>
          </p:cNvSpPr>
          <p:nvPr>
            <p:ph type="ftr" sz="quarter" idx="11"/>
          </p:nvPr>
        </p:nvSpPr>
        <p:spPr/>
        <p:txBody>
          <a:bodyPr/>
          <a:lstStyle/>
          <a:p>
            <a:r>
              <a:rPr lang="it-IT" dirty="0"/>
              <a:t>Antonia Carlini</a:t>
            </a:r>
          </a:p>
        </p:txBody>
      </p:sp>
      <p:sp>
        <p:nvSpPr>
          <p:cNvPr id="8" name="Titolo 1"/>
          <p:cNvSpPr txBox="1">
            <a:spLocks noGrp="1"/>
          </p:cNvSpPr>
          <p:nvPr>
            <p:ph type="title"/>
          </p:nvPr>
        </p:nvSpPr>
        <p:spPr>
          <a:xfrm>
            <a:off x="457200" y="274638"/>
            <a:ext cx="8229600" cy="1143000"/>
          </a:xfrm>
          <a:prstGeom prst="rect">
            <a:avLst/>
          </a:prstGeom>
          <a:solidFill>
            <a:srgbClr val="0066CC"/>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u="none" strike="noStrike" kern="1200" cap="none" spc="0" normalizeH="0" baseline="0" noProof="0" dirty="0">
                <a:ln>
                  <a:noFill/>
                </a:ln>
                <a:solidFill>
                  <a:schemeClr val="bg1"/>
                </a:solidFill>
                <a:uLnTx/>
                <a:uFillTx/>
                <a:latin typeface="Calibri Light" pitchFamily="34" charset="0"/>
              </a:rPr>
              <a:t>La composizione</a:t>
            </a:r>
            <a:r>
              <a:rPr kumimoji="0" lang="it-IT" u="none" strike="noStrike" kern="1200" cap="none" spc="0" normalizeH="0" noProof="0" dirty="0">
                <a:ln>
                  <a:noFill/>
                </a:ln>
                <a:solidFill>
                  <a:schemeClr val="bg1"/>
                </a:solidFill>
                <a:uLnTx/>
                <a:uFillTx/>
                <a:latin typeface="Calibri Light" pitchFamily="34" charset="0"/>
              </a:rPr>
              <a:t> dei gruppi</a:t>
            </a:r>
            <a:endParaRPr kumimoji="0" lang="it-IT" u="none" strike="noStrike" kern="1200" cap="none" spc="0" normalizeH="0" baseline="0" noProof="0" dirty="0">
              <a:ln>
                <a:noFill/>
              </a:ln>
              <a:solidFill>
                <a:schemeClr val="bg1"/>
              </a:solidFill>
              <a:uLnTx/>
              <a:uFillTx/>
              <a:latin typeface="Calibri Light" pitchFamily="34" charset="0"/>
            </a:endParaRPr>
          </a:p>
        </p:txBody>
      </p:sp>
    </p:spTree>
    <p:extLst>
      <p:ext uri="{BB962C8B-B14F-4D97-AF65-F5344CB8AC3E}">
        <p14:creationId xmlns:p14="http://schemas.microsoft.com/office/powerpoint/2010/main" val="2583447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96344" y="1968831"/>
            <a:ext cx="6380112" cy="3836326"/>
          </a:xfrm>
          <a:noFill/>
        </p:spPr>
        <p:txBody>
          <a:bodyPr>
            <a:noAutofit/>
          </a:bodyPr>
          <a:lstStyle/>
          <a:p>
            <a:pPr marL="0" indent="0" algn="just">
              <a:spcBef>
                <a:spcPts val="0"/>
              </a:spcBef>
              <a:buNone/>
            </a:pPr>
            <a:r>
              <a:rPr lang="it-IT" sz="2800" dirty="0">
                <a:latin typeface="Candara" pitchFamily="34" charset="0"/>
              </a:rPr>
              <a:t> </a:t>
            </a:r>
          </a:p>
          <a:p>
            <a:pPr marL="0" indent="0" algn="just">
              <a:spcBef>
                <a:spcPts val="0"/>
              </a:spcBef>
              <a:buNone/>
            </a:pPr>
            <a:endParaRPr lang="it-IT" sz="2800" dirty="0">
              <a:latin typeface="Candara" pitchFamily="34" charset="0"/>
            </a:endParaRPr>
          </a:p>
          <a:p>
            <a:pPr marL="0" indent="0" algn="just">
              <a:spcBef>
                <a:spcPts val="0"/>
              </a:spcBef>
              <a:buNone/>
            </a:pPr>
            <a:endParaRPr lang="it-IT" sz="2800" dirty="0">
              <a:latin typeface="Candara" pitchFamily="34" charset="0"/>
            </a:endParaRPr>
          </a:p>
        </p:txBody>
      </p:sp>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Antonia Carlini</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32</a:t>
            </a:fld>
            <a:endParaRPr lang="it-IT" dirty="0"/>
          </a:p>
        </p:txBody>
      </p:sp>
      <p:sp>
        <p:nvSpPr>
          <p:cNvPr id="4" name="Segnaposto piè di pagina 3"/>
          <p:cNvSpPr>
            <a:spLocks noGrp="1"/>
          </p:cNvSpPr>
          <p:nvPr>
            <p:ph type="ftr" sz="quarter" idx="11"/>
          </p:nvPr>
        </p:nvSpPr>
        <p:spPr/>
        <p:txBody>
          <a:bodyPr/>
          <a:lstStyle/>
          <a:p>
            <a:r>
              <a:rPr lang="it-IT" dirty="0"/>
              <a:t>Antonia Carlini</a:t>
            </a:r>
          </a:p>
        </p:txBody>
      </p:sp>
      <p:sp>
        <p:nvSpPr>
          <p:cNvPr id="5" name="Rettangolo 4"/>
          <p:cNvSpPr/>
          <p:nvPr/>
        </p:nvSpPr>
        <p:spPr>
          <a:xfrm>
            <a:off x="3071802" y="2143116"/>
            <a:ext cx="5563477" cy="2800767"/>
          </a:xfrm>
          <a:prstGeom prst="rect">
            <a:avLst/>
          </a:prstGeom>
        </p:spPr>
        <p:txBody>
          <a:bodyPr wrap="square">
            <a:spAutoFit/>
          </a:bodyPr>
          <a:lstStyle/>
          <a:p>
            <a:pPr algn="ctr"/>
            <a:r>
              <a:rPr lang="it-IT" sz="4400" dirty="0" smtClean="0">
                <a:latin typeface="Calibri" pitchFamily="34" charset="0"/>
              </a:rPr>
              <a:t>Ricorre a una mediazione </a:t>
            </a:r>
            <a:r>
              <a:rPr lang="it-IT" sz="4400" dirty="0">
                <a:latin typeface="Calibri" pitchFamily="34" charset="0"/>
              </a:rPr>
              <a:t>didattica forte </a:t>
            </a:r>
          </a:p>
          <a:p>
            <a:pPr algn="ctr"/>
            <a:r>
              <a:rPr lang="it-IT" sz="4400" dirty="0">
                <a:latin typeface="Calibri" pitchFamily="34" charset="0"/>
              </a:rPr>
              <a:t>e multicanale</a:t>
            </a:r>
            <a:endParaRPr lang="it-IT" sz="4400" dirty="0"/>
          </a:p>
        </p:txBody>
      </p:sp>
      <p:sp>
        <p:nvSpPr>
          <p:cNvPr id="7" name="CasellaDiTesto 6"/>
          <p:cNvSpPr txBox="1"/>
          <p:nvPr/>
        </p:nvSpPr>
        <p:spPr>
          <a:xfrm>
            <a:off x="523642" y="2463690"/>
            <a:ext cx="1531188" cy="132343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it-IT" sz="8000" b="1" i="1" dirty="0" smtClean="0">
                <a:solidFill>
                  <a:schemeClr val="bg1"/>
                </a:solidFill>
                <a:effectLst>
                  <a:outerShdw blurRad="38100" dist="38100" dir="2700000" algn="tl">
                    <a:srgbClr val="000000">
                      <a:alpha val="43137"/>
                    </a:srgbClr>
                  </a:outerShdw>
                </a:effectLst>
                <a:latin typeface="Candara" panose="020E0502030303020204" pitchFamily="34" charset="0"/>
              </a:rPr>
              <a:t>n.6</a:t>
            </a:r>
            <a:endParaRPr lang="it-IT" sz="8000" b="1" i="1"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11" name="Rettangolo 10"/>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itchFamily="34" charset="0"/>
              </a:rPr>
              <a:t>L’insegnante competente …</a:t>
            </a:r>
            <a:endParaRPr lang="it-IT" sz="4400" b="1" dirty="0">
              <a:solidFill>
                <a:schemeClr val="bg1"/>
              </a:solidFill>
              <a:latin typeface="Calibri Light" pitchFamily="34" charset="0"/>
            </a:endParaRPr>
          </a:p>
        </p:txBody>
      </p:sp>
    </p:spTree>
    <p:extLst>
      <p:ext uri="{BB962C8B-B14F-4D97-AF65-F5344CB8AC3E}">
        <p14:creationId xmlns:p14="http://schemas.microsoft.com/office/powerpoint/2010/main" val="38701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a:t>Antonia Carlini - Summer School Tecnodid 2016</a:t>
            </a:r>
          </a:p>
        </p:txBody>
      </p:sp>
      <p:sp>
        <p:nvSpPr>
          <p:cNvPr id="5" name="Segnaposto numero diapositiva 4"/>
          <p:cNvSpPr>
            <a:spLocks noGrp="1"/>
          </p:cNvSpPr>
          <p:nvPr>
            <p:ph type="sldNum" sz="quarter" idx="12"/>
          </p:nvPr>
        </p:nvSpPr>
        <p:spPr/>
        <p:txBody>
          <a:bodyPr/>
          <a:lstStyle/>
          <a:p>
            <a:fld id="{C3D30DCE-DACD-4CD3-A700-6D76F4FB1AB4}" type="slidenum">
              <a:rPr lang="it-IT" smtClean="0"/>
              <a:pPr/>
              <a:t>33</a:t>
            </a:fld>
            <a:endParaRPr lang="it-IT" dirty="0"/>
          </a:p>
        </p:txBody>
      </p:sp>
      <p:sp>
        <p:nvSpPr>
          <p:cNvPr id="9" name="CasellaDiTesto 8"/>
          <p:cNvSpPr txBox="1"/>
          <p:nvPr/>
        </p:nvSpPr>
        <p:spPr>
          <a:xfrm>
            <a:off x="395537" y="1601202"/>
            <a:ext cx="8261396" cy="1892826"/>
          </a:xfrm>
          <a:prstGeom prst="rect">
            <a:avLst/>
          </a:prstGeom>
          <a:noFill/>
        </p:spPr>
        <p:txBody>
          <a:bodyPr wrap="square" rtlCol="0">
            <a:spAutoFit/>
          </a:bodyPr>
          <a:lstStyle/>
          <a:p>
            <a:pPr algn="just">
              <a:spcBef>
                <a:spcPts val="600"/>
              </a:spcBef>
            </a:pPr>
            <a:r>
              <a:rPr lang="it-IT" sz="2800" i="1" dirty="0">
                <a:latin typeface="Candara" panose="020E0502030303020204" pitchFamily="34" charset="0"/>
              </a:rPr>
              <a:t>… pensato e strutturato intenzionalmente </a:t>
            </a:r>
          </a:p>
          <a:p>
            <a:pPr marL="360000" indent="-360000" algn="just">
              <a:spcBef>
                <a:spcPts val="600"/>
              </a:spcBef>
              <a:buClr>
                <a:srgbClr val="00B0F0"/>
              </a:buClr>
              <a:buFont typeface="Arial" panose="020B0604020202020204" pitchFamily="34" charset="0"/>
              <a:buChar char="•"/>
            </a:pPr>
            <a:r>
              <a:rPr lang="it-IT" sz="2800" dirty="0"/>
              <a:t>come contesto organizzato </a:t>
            </a:r>
            <a:r>
              <a:rPr lang="it-IT" sz="2800" i="1" dirty="0"/>
              <a:t>per</a:t>
            </a:r>
            <a:r>
              <a:rPr lang="it-IT" sz="2800" dirty="0"/>
              <a:t> l’apprendimento … ad alto tasso di mediazione didattica (connessioni cognitive e metacognitive, interdipendenze, ponti …)</a:t>
            </a:r>
          </a:p>
        </p:txBody>
      </p:sp>
      <p:graphicFrame>
        <p:nvGraphicFramePr>
          <p:cNvPr id="3" name="Diagramma 2"/>
          <p:cNvGraphicFramePr/>
          <p:nvPr>
            <p:extLst/>
          </p:nvPr>
        </p:nvGraphicFramePr>
        <p:xfrm>
          <a:off x="395537" y="3634252"/>
          <a:ext cx="8291264" cy="297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p:cNvSpPr txBox="1"/>
          <p:nvPr/>
        </p:nvSpPr>
        <p:spPr>
          <a:xfrm>
            <a:off x="487067" y="5969904"/>
            <a:ext cx="8656933" cy="492443"/>
          </a:xfrm>
          <a:prstGeom prst="rect">
            <a:avLst/>
          </a:prstGeom>
          <a:noFill/>
        </p:spPr>
        <p:txBody>
          <a:bodyPr wrap="square" rtlCol="0">
            <a:spAutoFit/>
          </a:bodyPr>
          <a:lstStyle/>
          <a:p>
            <a:r>
              <a:rPr lang="it-IT" sz="2600" i="1" dirty="0">
                <a:latin typeface="Candara" panose="020E0502030303020204" pitchFamily="34" charset="0"/>
              </a:rPr>
              <a:t>dall’esperienza diretta … alla sua rielaborazione simbolica</a:t>
            </a:r>
          </a:p>
        </p:txBody>
      </p:sp>
      <p:sp>
        <p:nvSpPr>
          <p:cNvPr id="11" name="Titolo 1"/>
          <p:cNvSpPr txBox="1">
            <a:spLocks noGrp="1"/>
          </p:cNvSpPr>
          <p:nvPr>
            <p:ph type="title"/>
          </p:nvPr>
        </p:nvSpPr>
        <p:spPr>
          <a:xfrm>
            <a:off x="457200" y="274638"/>
            <a:ext cx="8229600" cy="1143000"/>
          </a:xfrm>
          <a:prstGeom prst="rect">
            <a:avLst/>
          </a:prstGeom>
          <a:solidFill>
            <a:srgbClr val="0066CC"/>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300" dirty="0" smtClean="0">
                <a:solidFill>
                  <a:schemeClr val="bg1"/>
                </a:solidFill>
                <a:latin typeface="Calibri Light" pitchFamily="34" charset="0"/>
                <a:ea typeface="+mn-ea"/>
                <a:cs typeface="+mn-cs"/>
              </a:rPr>
              <a:t>L’ambiente  con una mediazione forte</a:t>
            </a:r>
            <a:endParaRPr lang="it-IT" sz="4300" dirty="0">
              <a:solidFill>
                <a:schemeClr val="bg1"/>
              </a:solidFill>
              <a:latin typeface="Calibri Light" pitchFamily="34" charset="0"/>
              <a:ea typeface="+mn-ea"/>
              <a:cs typeface="+mn-cs"/>
            </a:endParaRPr>
          </a:p>
        </p:txBody>
      </p:sp>
    </p:spTree>
    <p:extLst>
      <p:ext uri="{BB962C8B-B14F-4D97-AF65-F5344CB8AC3E}">
        <p14:creationId xmlns:p14="http://schemas.microsoft.com/office/powerpoint/2010/main" val="221039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3D30DCE-DACD-4CD3-A700-6D76F4FB1AB4}" type="slidenum">
              <a:rPr lang="it-IT" smtClean="0"/>
              <a:pPr/>
              <a:t>34</a:t>
            </a:fld>
            <a:endParaRPr lang="it-IT" dirty="0"/>
          </a:p>
        </p:txBody>
      </p:sp>
      <p:sp>
        <p:nvSpPr>
          <p:cNvPr id="5" name="Segnaposto piè di pagina 4"/>
          <p:cNvSpPr>
            <a:spLocks noGrp="1"/>
          </p:cNvSpPr>
          <p:nvPr>
            <p:ph type="ftr" sz="quarter" idx="11"/>
          </p:nvPr>
        </p:nvSpPr>
        <p:spPr/>
        <p:txBody>
          <a:bodyPr/>
          <a:lstStyle/>
          <a:p>
            <a:r>
              <a:rPr lang="it-IT" dirty="0" smtClean="0"/>
              <a:t>Antonia Carlini Tecnodid 2017</a:t>
            </a:r>
            <a:endParaRPr lang="it-IT" dirty="0"/>
          </a:p>
        </p:txBody>
      </p:sp>
      <p:sp>
        <p:nvSpPr>
          <p:cNvPr id="9" name="CasellaDiTesto 8"/>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pic>
        <p:nvPicPr>
          <p:cNvPr id="109570" name="Picture 2" descr="http://gazzettadireggio.gelocal.it/polopoly_fs/1.10636340!/httpImage/image.jpg_gen/derivatives/gallery_978/image.jpg"/>
          <p:cNvPicPr>
            <a:picLocks noChangeAspect="1" noChangeArrowheads="1"/>
          </p:cNvPicPr>
          <p:nvPr/>
        </p:nvPicPr>
        <p:blipFill>
          <a:blip r:embed="rId3" cstate="print"/>
          <a:srcRect/>
          <a:stretch>
            <a:fillRect/>
          </a:stretch>
        </p:blipFill>
        <p:spPr bwMode="auto">
          <a:xfrm>
            <a:off x="-214346" y="0"/>
            <a:ext cx="9358346" cy="6858000"/>
          </a:xfrm>
          <a:prstGeom prst="rect">
            <a:avLst/>
          </a:prstGeom>
          <a:noFill/>
        </p:spPr>
      </p:pic>
      <p:sp>
        <p:nvSpPr>
          <p:cNvPr id="7" name="Fumetto 3 6"/>
          <p:cNvSpPr/>
          <p:nvPr/>
        </p:nvSpPr>
        <p:spPr>
          <a:xfrm>
            <a:off x="-214346" y="0"/>
            <a:ext cx="4000496" cy="328612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chemeClr val="tx1">
                    <a:lumMod val="85000"/>
                    <a:lumOff val="15000"/>
                  </a:schemeClr>
                </a:solidFill>
                <a:latin typeface="Calibri Light" pitchFamily="34" charset="0"/>
              </a:rPr>
              <a:t>Nella scuola dei contenuti</a:t>
            </a:r>
          </a:p>
          <a:p>
            <a:pPr algn="ctr"/>
            <a:r>
              <a:rPr lang="it-IT" sz="3600" dirty="0" smtClean="0">
                <a:solidFill>
                  <a:schemeClr val="tx1">
                    <a:lumMod val="85000"/>
                    <a:lumOff val="15000"/>
                  </a:schemeClr>
                </a:solidFill>
                <a:latin typeface="Calibri Light" pitchFamily="34" charset="0"/>
              </a:rPr>
              <a:t>…</a:t>
            </a:r>
            <a:endParaRPr lang="it-IT" sz="3600" dirty="0">
              <a:solidFill>
                <a:schemeClr val="tx1">
                  <a:lumMod val="85000"/>
                  <a:lumOff val="15000"/>
                </a:schemeClr>
              </a:solidFill>
              <a:latin typeface="Calibri Light" pitchFamily="34" charset="0"/>
            </a:endParaRPr>
          </a:p>
        </p:txBody>
      </p:sp>
    </p:spTree>
    <p:extLst>
      <p:ext uri="{BB962C8B-B14F-4D97-AF65-F5344CB8AC3E}">
        <p14:creationId xmlns:p14="http://schemas.microsoft.com/office/powerpoint/2010/main" val="732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3D30DCE-DACD-4CD3-A700-6D76F4FB1AB4}" type="slidenum">
              <a:rPr lang="it-IT" smtClean="0"/>
              <a:pPr/>
              <a:t>35</a:t>
            </a:fld>
            <a:endParaRPr lang="it-IT" dirty="0"/>
          </a:p>
        </p:txBody>
      </p:sp>
      <p:sp>
        <p:nvSpPr>
          <p:cNvPr id="5" name="Segnaposto piè di pagina 4"/>
          <p:cNvSpPr>
            <a:spLocks noGrp="1"/>
          </p:cNvSpPr>
          <p:nvPr>
            <p:ph type="ftr" sz="quarter" idx="11"/>
          </p:nvPr>
        </p:nvSpPr>
        <p:spPr/>
        <p:txBody>
          <a:bodyPr/>
          <a:lstStyle/>
          <a:p>
            <a:r>
              <a:rPr lang="it-IT" dirty="0" smtClean="0"/>
              <a:t>Antonia Carlini Tecnodid 2017</a:t>
            </a:r>
            <a:endParaRPr lang="it-IT" dirty="0"/>
          </a:p>
        </p:txBody>
      </p:sp>
      <p:sp>
        <p:nvSpPr>
          <p:cNvPr id="9" name="CasellaDiTesto 8"/>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pic>
        <p:nvPicPr>
          <p:cNvPr id="74756" name="Picture 4" descr="Risultati immagini per aule 3.0"/>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Fumetto 3 7"/>
          <p:cNvSpPr/>
          <p:nvPr/>
        </p:nvSpPr>
        <p:spPr>
          <a:xfrm>
            <a:off x="0" y="0"/>
            <a:ext cx="3929058" cy="321468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chemeClr val="tx1">
                    <a:lumMod val="85000"/>
                    <a:lumOff val="15000"/>
                  </a:schemeClr>
                </a:solidFill>
                <a:latin typeface="Calibri Light" pitchFamily="34" charset="0"/>
              </a:rPr>
              <a:t> … quali mediatori didattici?</a:t>
            </a:r>
            <a:endParaRPr lang="it-IT" sz="4400" dirty="0">
              <a:solidFill>
                <a:schemeClr val="tx1">
                  <a:lumMod val="85000"/>
                  <a:lumOff val="15000"/>
                </a:schemeClr>
              </a:solidFill>
              <a:latin typeface="Calibri Light" pitchFamily="34" charset="0"/>
            </a:endParaRPr>
          </a:p>
        </p:txBody>
      </p:sp>
    </p:spTree>
    <p:extLst>
      <p:ext uri="{BB962C8B-B14F-4D97-AF65-F5344CB8AC3E}">
        <p14:creationId xmlns:p14="http://schemas.microsoft.com/office/powerpoint/2010/main" val="732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a:t>Antonia Carlini - Summer School Tecnodid 2016</a:t>
            </a:r>
          </a:p>
        </p:txBody>
      </p:sp>
      <p:sp>
        <p:nvSpPr>
          <p:cNvPr id="5" name="Segnaposto numero diapositiva 4"/>
          <p:cNvSpPr>
            <a:spLocks noGrp="1"/>
          </p:cNvSpPr>
          <p:nvPr>
            <p:ph type="sldNum" sz="quarter" idx="12"/>
          </p:nvPr>
        </p:nvSpPr>
        <p:spPr/>
        <p:txBody>
          <a:bodyPr/>
          <a:lstStyle/>
          <a:p>
            <a:fld id="{C3D30DCE-DACD-4CD3-A700-6D76F4FB1AB4}" type="slidenum">
              <a:rPr lang="it-IT" smtClean="0"/>
              <a:pPr/>
              <a:t>4</a:t>
            </a:fld>
            <a:endParaRPr lang="it-IT" dirty="0"/>
          </a:p>
        </p:txBody>
      </p:sp>
      <p:sp>
        <p:nvSpPr>
          <p:cNvPr id="6" name="Ovale 5"/>
          <p:cNvSpPr/>
          <p:nvPr/>
        </p:nvSpPr>
        <p:spPr>
          <a:xfrm>
            <a:off x="1647355" y="202332"/>
            <a:ext cx="6552728" cy="6597352"/>
          </a:xfrm>
          <a:prstGeom prst="ellipse">
            <a:avLst/>
          </a:prstGeom>
          <a:solidFill>
            <a:srgbClr val="FFFFCC"/>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p:cNvSpPr/>
          <p:nvPr/>
        </p:nvSpPr>
        <p:spPr>
          <a:xfrm>
            <a:off x="3519563" y="31498"/>
            <a:ext cx="2808312" cy="2903240"/>
          </a:xfrm>
          <a:prstGeom prst="ellipse">
            <a:avLst/>
          </a:prstGeom>
          <a:solidFill>
            <a:srgbClr val="FF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effectLst>
                  <a:outerShdw blurRad="38100" dist="38100" dir="2700000" algn="tl">
                    <a:srgbClr val="000000">
                      <a:alpha val="43137"/>
                    </a:srgbClr>
                  </a:outerShdw>
                </a:effectLst>
              </a:rPr>
              <a:t>saperi</a:t>
            </a:r>
          </a:p>
          <a:p>
            <a:pPr algn="ctr"/>
            <a:r>
              <a:rPr lang="it-IT" sz="2800" b="1" dirty="0">
                <a:effectLst>
                  <a:outerShdw blurRad="38100" dist="38100" dir="2700000" algn="tl">
                    <a:srgbClr val="000000">
                      <a:alpha val="43137"/>
                    </a:srgbClr>
                  </a:outerShdw>
                </a:effectLst>
              </a:rPr>
              <a:t>disciplinari</a:t>
            </a:r>
          </a:p>
        </p:txBody>
      </p:sp>
      <p:sp>
        <p:nvSpPr>
          <p:cNvPr id="8" name="Ovale 7"/>
          <p:cNvSpPr/>
          <p:nvPr/>
        </p:nvSpPr>
        <p:spPr>
          <a:xfrm>
            <a:off x="1619672" y="1916832"/>
            <a:ext cx="2808312" cy="2903240"/>
          </a:xfrm>
          <a:prstGeom prst="ellipse">
            <a:avLst/>
          </a:prstGeom>
          <a:solidFill>
            <a:srgbClr val="00CC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effectLst>
                  <a:outerShdw blurRad="38100" dist="38100" dir="2700000" algn="tl">
                    <a:srgbClr val="000000">
                      <a:alpha val="43137"/>
                    </a:srgbClr>
                  </a:outerShdw>
                </a:effectLst>
              </a:rPr>
              <a:t>insegnante</a:t>
            </a:r>
          </a:p>
          <a:p>
            <a:pPr algn="ctr"/>
            <a:r>
              <a:rPr lang="it-IT" sz="2800" b="1" dirty="0">
                <a:effectLst>
                  <a:outerShdw blurRad="38100" dist="38100" dir="2700000" algn="tl">
                    <a:srgbClr val="000000">
                      <a:alpha val="43137"/>
                    </a:srgbClr>
                  </a:outerShdw>
                </a:effectLst>
              </a:rPr>
              <a:t>team</a:t>
            </a:r>
          </a:p>
          <a:p>
            <a:pPr algn="ctr"/>
            <a:endParaRPr lang="it-IT" sz="2800" b="1" dirty="0">
              <a:effectLst>
                <a:outerShdw blurRad="38100" dist="38100" dir="2700000" algn="tl">
                  <a:srgbClr val="000000">
                    <a:alpha val="43137"/>
                  </a:srgbClr>
                </a:outerShdw>
              </a:effectLst>
            </a:endParaRPr>
          </a:p>
        </p:txBody>
      </p:sp>
      <p:sp>
        <p:nvSpPr>
          <p:cNvPr id="9" name="Ovale 8"/>
          <p:cNvSpPr/>
          <p:nvPr/>
        </p:nvSpPr>
        <p:spPr>
          <a:xfrm>
            <a:off x="3519563" y="3881225"/>
            <a:ext cx="2808312" cy="2903240"/>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effectLst>
                  <a:outerShdw blurRad="38100" dist="38100" dir="2700000" algn="tl">
                    <a:srgbClr val="000000">
                      <a:alpha val="43137"/>
                    </a:srgbClr>
                  </a:outerShdw>
                </a:effectLst>
              </a:rPr>
              <a:t>contesto</a:t>
            </a:r>
          </a:p>
        </p:txBody>
      </p:sp>
      <p:sp>
        <p:nvSpPr>
          <p:cNvPr id="10" name="Ovale 9"/>
          <p:cNvSpPr/>
          <p:nvPr/>
        </p:nvSpPr>
        <p:spPr>
          <a:xfrm>
            <a:off x="5413934" y="1809446"/>
            <a:ext cx="2808312" cy="2903240"/>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effectLst>
                  <a:outerShdw blurRad="38100" dist="38100" dir="2700000" algn="tl">
                    <a:srgbClr val="000000">
                      <a:alpha val="43137"/>
                    </a:srgbClr>
                  </a:outerShdw>
                </a:effectLst>
              </a:rPr>
              <a:t>alunno</a:t>
            </a:r>
          </a:p>
          <a:p>
            <a:pPr algn="ctr"/>
            <a:r>
              <a:rPr lang="it-IT" sz="2800" b="1" dirty="0">
                <a:effectLst>
                  <a:outerShdw blurRad="38100" dist="38100" dir="2700000" algn="tl">
                    <a:srgbClr val="000000">
                      <a:alpha val="43137"/>
                    </a:srgbClr>
                  </a:outerShdw>
                </a:effectLst>
              </a:rPr>
              <a:t>alunni</a:t>
            </a:r>
          </a:p>
          <a:p>
            <a:pPr algn="ctr"/>
            <a:endParaRPr lang="it-IT" sz="2800" b="1" dirty="0">
              <a:effectLst>
                <a:outerShdw blurRad="38100" dist="38100" dir="2700000" algn="tl">
                  <a:srgbClr val="000000">
                    <a:alpha val="43137"/>
                  </a:srgbClr>
                </a:outerShdw>
              </a:effectLst>
            </a:endParaRPr>
          </a:p>
        </p:txBody>
      </p:sp>
      <p:sp>
        <p:nvSpPr>
          <p:cNvPr id="12" name="CasellaDiTesto 11"/>
          <p:cNvSpPr txBox="1"/>
          <p:nvPr/>
        </p:nvSpPr>
        <p:spPr>
          <a:xfrm>
            <a:off x="2000232" y="3786190"/>
            <a:ext cx="5923609" cy="584775"/>
          </a:xfrm>
          <a:prstGeom prst="rect">
            <a:avLst/>
          </a:prstGeom>
          <a:solidFill>
            <a:schemeClr val="bg1"/>
          </a:solidFill>
        </p:spPr>
        <p:txBody>
          <a:bodyPr wrap="none" rtlCol="0">
            <a:spAutoFit/>
          </a:bodyPr>
          <a:lstStyle/>
          <a:p>
            <a:r>
              <a:rPr lang="it-IT" sz="3200" i="1" dirty="0">
                <a:latin typeface="Candara" panose="020E0502030303020204" pitchFamily="34" charset="0"/>
              </a:rPr>
              <a:t>dimensione </a:t>
            </a:r>
            <a:r>
              <a:rPr lang="it-IT" sz="3200" i="1" dirty="0" smtClean="0">
                <a:latin typeface="Candara" panose="020E0502030303020204" pitchFamily="34" charset="0"/>
              </a:rPr>
              <a:t> affettiva e relazionale</a:t>
            </a:r>
            <a:endParaRPr lang="it-IT" sz="3200" i="1" dirty="0">
              <a:latin typeface="Candara" panose="020E0502030303020204" pitchFamily="34" charset="0"/>
            </a:endParaRPr>
          </a:p>
        </p:txBody>
      </p:sp>
      <p:sp>
        <p:nvSpPr>
          <p:cNvPr id="13" name="CasellaDiTesto 12"/>
          <p:cNvSpPr txBox="1"/>
          <p:nvPr/>
        </p:nvSpPr>
        <p:spPr>
          <a:xfrm rot="2613518">
            <a:off x="4305259" y="1448960"/>
            <a:ext cx="4439036" cy="584775"/>
          </a:xfrm>
          <a:prstGeom prst="rect">
            <a:avLst/>
          </a:prstGeom>
          <a:solidFill>
            <a:schemeClr val="bg1"/>
          </a:solidFill>
        </p:spPr>
        <p:txBody>
          <a:bodyPr wrap="none" rtlCol="0">
            <a:spAutoFit/>
          </a:bodyPr>
          <a:lstStyle/>
          <a:p>
            <a:r>
              <a:rPr lang="it-IT" sz="3200" i="1" dirty="0">
                <a:latin typeface="Candara" panose="020E0502030303020204" pitchFamily="34" charset="0"/>
              </a:rPr>
              <a:t>dimensione cognitiva e…</a:t>
            </a:r>
          </a:p>
        </p:txBody>
      </p:sp>
      <p:sp>
        <p:nvSpPr>
          <p:cNvPr id="14" name="CasellaDiTesto 13"/>
          <p:cNvSpPr txBox="1"/>
          <p:nvPr/>
        </p:nvSpPr>
        <p:spPr>
          <a:xfrm rot="18898814">
            <a:off x="949420" y="1653779"/>
            <a:ext cx="3706464" cy="584775"/>
          </a:xfrm>
          <a:prstGeom prst="rect">
            <a:avLst/>
          </a:prstGeom>
          <a:solidFill>
            <a:schemeClr val="bg1"/>
          </a:solidFill>
        </p:spPr>
        <p:txBody>
          <a:bodyPr wrap="none" rtlCol="0">
            <a:spAutoFit/>
          </a:bodyPr>
          <a:lstStyle/>
          <a:p>
            <a:r>
              <a:rPr lang="it-IT" sz="3200" i="1" dirty="0">
                <a:latin typeface="Candara" panose="020E0502030303020204" pitchFamily="34" charset="0"/>
              </a:rPr>
              <a:t>dimensione didattica</a:t>
            </a:r>
          </a:p>
        </p:txBody>
      </p:sp>
      <p:sp>
        <p:nvSpPr>
          <p:cNvPr id="15" name="CasellaDiTesto 14"/>
          <p:cNvSpPr txBox="1"/>
          <p:nvPr/>
        </p:nvSpPr>
        <p:spPr>
          <a:xfrm>
            <a:off x="2809313" y="5555551"/>
            <a:ext cx="4461478" cy="584775"/>
          </a:xfrm>
          <a:prstGeom prst="rect">
            <a:avLst/>
          </a:prstGeom>
          <a:solidFill>
            <a:schemeClr val="bg1"/>
          </a:solidFill>
        </p:spPr>
        <p:txBody>
          <a:bodyPr wrap="none" rtlCol="0">
            <a:spAutoFit/>
          </a:bodyPr>
          <a:lstStyle/>
          <a:p>
            <a:r>
              <a:rPr lang="it-IT" sz="3200" i="1" dirty="0">
                <a:latin typeface="Candara" panose="020E0502030303020204" pitchFamily="34" charset="0"/>
              </a:rPr>
              <a:t>dimensione organizzativa</a:t>
            </a:r>
          </a:p>
        </p:txBody>
      </p:sp>
      <p:sp>
        <p:nvSpPr>
          <p:cNvPr id="16" name="Rettangolo 15"/>
          <p:cNvSpPr/>
          <p:nvPr/>
        </p:nvSpPr>
        <p:spPr>
          <a:xfrm rot="16200000">
            <a:off x="-2930999" y="2985305"/>
            <a:ext cx="6830990"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a:solidFill>
                  <a:schemeClr val="bg1"/>
                </a:solidFill>
                <a:latin typeface="Calibri Light" panose="020F0302020204030204" pitchFamily="34" charset="0"/>
              </a:rPr>
              <a:t>Quali dimensioni?</a:t>
            </a:r>
          </a:p>
        </p:txBody>
      </p:sp>
      <p:sp>
        <p:nvSpPr>
          <p:cNvPr id="17" name="Ovale 16">
            <a:hlinkClick r:id="rId2" action="ppaction://hlinksldjump"/>
          </p:cNvPr>
          <p:cNvSpPr/>
          <p:nvPr/>
        </p:nvSpPr>
        <p:spPr>
          <a:xfrm>
            <a:off x="7786710" y="3857628"/>
            <a:ext cx="428628" cy="485772"/>
          </a:xfrm>
          <a:prstGeom prst="ellipse">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Ovale 17">
            <a:hlinkClick r:id="rId2" action="ppaction://hlinksldjump"/>
          </p:cNvPr>
          <p:cNvSpPr/>
          <p:nvPr/>
        </p:nvSpPr>
        <p:spPr>
          <a:xfrm>
            <a:off x="7858148" y="3000372"/>
            <a:ext cx="428628" cy="485772"/>
          </a:xfrm>
          <a:prstGeom prst="ellipse">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e 18"/>
          <p:cNvSpPr/>
          <p:nvPr/>
        </p:nvSpPr>
        <p:spPr>
          <a:xfrm>
            <a:off x="4000496" y="285728"/>
            <a:ext cx="428628" cy="485772"/>
          </a:xfrm>
          <a:prstGeom prst="ellipse">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Ovale 19">
            <a:hlinkClick r:id="" action="ppaction://noaction"/>
          </p:cNvPr>
          <p:cNvSpPr/>
          <p:nvPr/>
        </p:nvSpPr>
        <p:spPr>
          <a:xfrm>
            <a:off x="6929454" y="5286388"/>
            <a:ext cx="428628" cy="485772"/>
          </a:xfrm>
          <a:prstGeom prst="ellipse">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65658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smtClean="0"/>
              <a:t>Antonia Carlini Tecnodid 2017</a:t>
            </a:r>
            <a:endParaRPr lang="it-IT" dirty="0"/>
          </a:p>
        </p:txBody>
      </p:sp>
      <p:sp>
        <p:nvSpPr>
          <p:cNvPr id="5" name="Segnaposto numero diapositiva 4"/>
          <p:cNvSpPr>
            <a:spLocks noGrp="1"/>
          </p:cNvSpPr>
          <p:nvPr>
            <p:ph type="sldNum" sz="quarter" idx="12"/>
          </p:nvPr>
        </p:nvSpPr>
        <p:spPr/>
        <p:txBody>
          <a:bodyPr/>
          <a:lstStyle/>
          <a:p>
            <a:fld id="{C3D30DCE-DACD-4CD3-A700-6D76F4FB1AB4}" type="slidenum">
              <a:rPr lang="it-IT" smtClean="0"/>
              <a:pPr/>
              <a:t>5</a:t>
            </a:fld>
            <a:endParaRPr lang="it-IT" dirty="0"/>
          </a:p>
        </p:txBody>
      </p:sp>
      <p:sp>
        <p:nvSpPr>
          <p:cNvPr id="81922" name="AutoShape 2" descr="Risultati immagini per training workshops for teachers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81924" name="Picture 4" descr="Risultati immagini per teachers education research clipart"/>
          <p:cNvPicPr>
            <a:picLocks noChangeAspect="1" noChangeArrowheads="1"/>
          </p:cNvPicPr>
          <p:nvPr/>
        </p:nvPicPr>
        <p:blipFill>
          <a:blip r:embed="rId3" cstate="print"/>
          <a:srcRect/>
          <a:stretch>
            <a:fillRect/>
          </a:stretch>
        </p:blipFill>
        <p:spPr bwMode="auto">
          <a:xfrm>
            <a:off x="0" y="2060848"/>
            <a:ext cx="3680084" cy="4055190"/>
          </a:xfrm>
          <a:prstGeom prst="rect">
            <a:avLst/>
          </a:prstGeom>
          <a:noFill/>
        </p:spPr>
      </p:pic>
      <p:sp>
        <p:nvSpPr>
          <p:cNvPr id="8" name="Rettangolo 7"/>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bg1"/>
                </a:solidFill>
                <a:latin typeface="Calibri Light" pitchFamily="34" charset="0"/>
              </a:rPr>
              <a:t>L’insegnante competente …</a:t>
            </a:r>
            <a:endParaRPr lang="it-IT" sz="4000" dirty="0">
              <a:solidFill>
                <a:schemeClr val="bg1"/>
              </a:solidFill>
              <a:latin typeface="Calibri Light" pitchFamily="34" charset="0"/>
            </a:endParaRPr>
          </a:p>
        </p:txBody>
      </p:sp>
      <p:sp>
        <p:nvSpPr>
          <p:cNvPr id="9" name="Rettangolo 8"/>
          <p:cNvSpPr/>
          <p:nvPr/>
        </p:nvSpPr>
        <p:spPr>
          <a:xfrm>
            <a:off x="3707904" y="1700808"/>
            <a:ext cx="5152054" cy="1200329"/>
          </a:xfrm>
          <a:prstGeom prst="rect">
            <a:avLst/>
          </a:prstGeom>
        </p:spPr>
        <p:txBody>
          <a:bodyPr wrap="square">
            <a:spAutoFit/>
          </a:bodyPr>
          <a:lstStyle/>
          <a:p>
            <a:pPr algn="ctr"/>
            <a:r>
              <a:rPr lang="it-IT" sz="3600" dirty="0" smtClean="0">
                <a:latin typeface="Calibri Light" pitchFamily="34" charset="0"/>
              </a:rPr>
              <a:t>"I CARE: Me ne importa, mi sta a cuore"</a:t>
            </a:r>
            <a:endParaRPr lang="it-IT" sz="3600" dirty="0">
              <a:latin typeface="Calibri Light" pitchFamily="34" charset="0"/>
            </a:endParaRPr>
          </a:p>
        </p:txBody>
      </p:sp>
      <p:sp>
        <p:nvSpPr>
          <p:cNvPr id="10" name="CasellaDiTesto 9"/>
          <p:cNvSpPr txBox="1"/>
          <p:nvPr/>
        </p:nvSpPr>
        <p:spPr>
          <a:xfrm>
            <a:off x="3923928" y="3140968"/>
            <a:ext cx="4788626" cy="2062103"/>
          </a:xfrm>
          <a:prstGeom prst="rect">
            <a:avLst/>
          </a:prstGeom>
          <a:solidFill>
            <a:schemeClr val="accent6">
              <a:lumMod val="20000"/>
              <a:lumOff val="80000"/>
            </a:schemeClr>
          </a:solidFill>
        </p:spPr>
        <p:txBody>
          <a:bodyPr wrap="square" rtlCol="0">
            <a:spAutoFit/>
          </a:bodyPr>
          <a:lstStyle/>
          <a:p>
            <a:pPr algn="ctr"/>
            <a:r>
              <a:rPr lang="it-IT" sz="3200" dirty="0" smtClean="0">
                <a:latin typeface="Calibri Light" pitchFamily="34" charset="0"/>
              </a:rPr>
              <a:t>L’insegnante competente mobilita e orchestra risorse cognitive, affettive e volitive </a:t>
            </a:r>
            <a:endParaRPr lang="it-IT" sz="3200" dirty="0">
              <a:latin typeface="Calibri Light" pitchFamily="34" charset="0"/>
            </a:endParaRPr>
          </a:p>
        </p:txBody>
      </p:sp>
      <p:sp>
        <p:nvSpPr>
          <p:cNvPr id="11" name="CasellaDiTesto 10"/>
          <p:cNvSpPr txBox="1"/>
          <p:nvPr/>
        </p:nvSpPr>
        <p:spPr>
          <a:xfrm>
            <a:off x="3203848" y="5949280"/>
            <a:ext cx="5357850" cy="461665"/>
          </a:xfrm>
          <a:prstGeom prst="rect">
            <a:avLst/>
          </a:prstGeom>
          <a:noFill/>
        </p:spPr>
        <p:txBody>
          <a:bodyPr wrap="square" rtlCol="0">
            <a:spAutoFit/>
          </a:bodyPr>
          <a:lstStyle/>
          <a:p>
            <a:pPr algn="ctr"/>
            <a:r>
              <a:rPr lang="it-IT" sz="2400" dirty="0" smtClean="0">
                <a:latin typeface="Segoe Print" pitchFamily="2" charset="0"/>
              </a:rPr>
              <a:t>disponibilità a mettersi in gioco</a:t>
            </a:r>
          </a:p>
        </p:txBody>
      </p:sp>
      <p:sp>
        <p:nvSpPr>
          <p:cNvPr id="12" name="Rettangolo 11"/>
          <p:cNvSpPr/>
          <p:nvPr/>
        </p:nvSpPr>
        <p:spPr>
          <a:xfrm>
            <a:off x="4211960" y="5373216"/>
            <a:ext cx="1628972" cy="461665"/>
          </a:xfrm>
          <a:prstGeom prst="rect">
            <a:avLst/>
          </a:prstGeom>
        </p:spPr>
        <p:txBody>
          <a:bodyPr wrap="none">
            <a:spAutoFit/>
          </a:bodyPr>
          <a:lstStyle/>
          <a:p>
            <a:r>
              <a:rPr lang="it-IT" sz="2400" dirty="0" smtClean="0">
                <a:latin typeface="Segoe Print" pitchFamily="2" charset="0"/>
              </a:rPr>
              <a:t>empatia </a:t>
            </a:r>
          </a:p>
        </p:txBody>
      </p:sp>
      <p:sp>
        <p:nvSpPr>
          <p:cNvPr id="13" name="Rettangolo 12"/>
          <p:cNvSpPr/>
          <p:nvPr/>
        </p:nvSpPr>
        <p:spPr>
          <a:xfrm>
            <a:off x="6084168" y="5373216"/>
            <a:ext cx="2440092" cy="461665"/>
          </a:xfrm>
          <a:prstGeom prst="rect">
            <a:avLst/>
          </a:prstGeom>
        </p:spPr>
        <p:txBody>
          <a:bodyPr wrap="none">
            <a:spAutoFit/>
          </a:bodyPr>
          <a:lstStyle/>
          <a:p>
            <a:r>
              <a:rPr lang="it-IT" sz="2400" dirty="0" smtClean="0">
                <a:latin typeface="Segoe Print" pitchFamily="2" charset="0"/>
              </a:rPr>
              <a:t>ascolto attivo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1924"/>
                                        </p:tgtEl>
                                        <p:attrNameLst>
                                          <p:attrName>style.visibility</p:attrName>
                                        </p:attrNameLst>
                                      </p:cBhvr>
                                      <p:to>
                                        <p:strVal val="visible"/>
                                      </p:to>
                                    </p:set>
                                    <p:animEffect transition="in" filter="fade">
                                      <p:cBhvr>
                                        <p:cTn id="10" dur="500"/>
                                        <p:tgtEl>
                                          <p:spTgt spid="819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96344" y="1968831"/>
            <a:ext cx="6380112" cy="3836326"/>
          </a:xfrm>
          <a:noFill/>
        </p:spPr>
        <p:txBody>
          <a:bodyPr>
            <a:noAutofit/>
          </a:bodyPr>
          <a:lstStyle/>
          <a:p>
            <a:pPr marL="0" indent="0" algn="just">
              <a:spcBef>
                <a:spcPts val="0"/>
              </a:spcBef>
              <a:buNone/>
            </a:pPr>
            <a:r>
              <a:rPr lang="it-IT" sz="2800" dirty="0">
                <a:latin typeface="Candara" pitchFamily="34" charset="0"/>
              </a:rPr>
              <a:t> </a:t>
            </a:r>
          </a:p>
          <a:p>
            <a:pPr marL="0" indent="0" algn="just">
              <a:spcBef>
                <a:spcPts val="0"/>
              </a:spcBef>
              <a:buNone/>
            </a:pPr>
            <a:endParaRPr lang="it-IT" sz="2800" dirty="0">
              <a:latin typeface="Candara" pitchFamily="34" charset="0"/>
            </a:endParaRPr>
          </a:p>
          <a:p>
            <a:pPr marL="0" indent="0" algn="just">
              <a:spcBef>
                <a:spcPts val="0"/>
              </a:spcBef>
              <a:buNone/>
            </a:pPr>
            <a:endParaRPr lang="it-IT" sz="2800" dirty="0">
              <a:latin typeface="Candara" pitchFamily="34" charset="0"/>
            </a:endParaRPr>
          </a:p>
        </p:txBody>
      </p:sp>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Antonia Carlini</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6</a:t>
            </a:fld>
            <a:endParaRPr lang="it-IT" dirty="0"/>
          </a:p>
        </p:txBody>
      </p:sp>
      <p:sp>
        <p:nvSpPr>
          <p:cNvPr id="4" name="Segnaposto piè di pagina 3"/>
          <p:cNvSpPr>
            <a:spLocks noGrp="1"/>
          </p:cNvSpPr>
          <p:nvPr>
            <p:ph type="ftr" sz="quarter" idx="11"/>
          </p:nvPr>
        </p:nvSpPr>
        <p:spPr/>
        <p:txBody>
          <a:bodyPr/>
          <a:lstStyle/>
          <a:p>
            <a:r>
              <a:rPr lang="it-IT" dirty="0"/>
              <a:t>Antonia Carlini</a:t>
            </a:r>
          </a:p>
        </p:txBody>
      </p:sp>
      <p:sp>
        <p:nvSpPr>
          <p:cNvPr id="5" name="Rettangolo 4"/>
          <p:cNvSpPr/>
          <p:nvPr/>
        </p:nvSpPr>
        <p:spPr>
          <a:xfrm>
            <a:off x="2617440" y="1829494"/>
            <a:ext cx="6059016" cy="4401205"/>
          </a:xfrm>
          <a:prstGeom prst="rect">
            <a:avLst/>
          </a:prstGeom>
        </p:spPr>
        <p:txBody>
          <a:bodyPr wrap="square">
            <a:spAutoFit/>
          </a:bodyPr>
          <a:lstStyle/>
          <a:p>
            <a:pPr algn="ctr"/>
            <a:r>
              <a:rPr lang="it-IT" sz="4000" dirty="0" smtClean="0">
                <a:latin typeface="Calibri" pitchFamily="34" charset="0"/>
              </a:rPr>
              <a:t>Conosce riconosce </a:t>
            </a:r>
            <a:r>
              <a:rPr lang="it-IT" sz="4000" dirty="0">
                <a:latin typeface="Calibri" pitchFamily="34" charset="0"/>
              </a:rPr>
              <a:t>e </a:t>
            </a:r>
            <a:r>
              <a:rPr lang="it-IT" sz="4000" dirty="0" smtClean="0">
                <a:latin typeface="Calibri" pitchFamily="34" charset="0"/>
              </a:rPr>
              <a:t>considera </a:t>
            </a:r>
            <a:r>
              <a:rPr lang="it-IT" sz="4000" dirty="0">
                <a:latin typeface="Calibri" pitchFamily="34" charset="0"/>
              </a:rPr>
              <a:t>i bisogni educativi </a:t>
            </a:r>
            <a:r>
              <a:rPr lang="it-IT" sz="4000" dirty="0" smtClean="0">
                <a:latin typeface="Calibri" pitchFamily="34" charset="0"/>
              </a:rPr>
              <a:t>comuni e speciali </a:t>
            </a:r>
            <a:endParaRPr lang="it-IT" sz="4000" dirty="0">
              <a:latin typeface="Calibri" pitchFamily="34" charset="0"/>
            </a:endParaRPr>
          </a:p>
          <a:p>
            <a:pPr algn="ctr"/>
            <a:r>
              <a:rPr lang="it-IT" sz="4000" dirty="0">
                <a:latin typeface="Calibri" pitchFamily="34" charset="0"/>
              </a:rPr>
              <a:t>e </a:t>
            </a:r>
          </a:p>
          <a:p>
            <a:pPr algn="ctr"/>
            <a:r>
              <a:rPr lang="it-IT" sz="4000" dirty="0">
                <a:latin typeface="Calibri" pitchFamily="34" charset="0"/>
              </a:rPr>
              <a:t>le caratteristiche psicologiche </a:t>
            </a:r>
          </a:p>
          <a:p>
            <a:pPr algn="ctr"/>
            <a:r>
              <a:rPr lang="it-IT" sz="4000" dirty="0">
                <a:latin typeface="Calibri" pitchFamily="34" charset="0"/>
              </a:rPr>
              <a:t>individuali</a:t>
            </a:r>
            <a:endParaRPr lang="it-IT" sz="4000" dirty="0"/>
          </a:p>
        </p:txBody>
      </p:sp>
      <p:sp>
        <p:nvSpPr>
          <p:cNvPr id="7" name="CasellaDiTesto 6"/>
          <p:cNvSpPr txBox="1"/>
          <p:nvPr/>
        </p:nvSpPr>
        <p:spPr>
          <a:xfrm>
            <a:off x="523642" y="2463690"/>
            <a:ext cx="1364476" cy="132343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it-IT" sz="8000" b="1" i="1" dirty="0">
                <a:solidFill>
                  <a:schemeClr val="bg1"/>
                </a:solidFill>
                <a:effectLst>
                  <a:outerShdw blurRad="38100" dist="38100" dir="2700000" algn="tl">
                    <a:srgbClr val="000000">
                      <a:alpha val="43137"/>
                    </a:srgbClr>
                  </a:outerShdw>
                </a:effectLst>
                <a:latin typeface="Candara" panose="020E0502030303020204" pitchFamily="34" charset="0"/>
              </a:rPr>
              <a:t>n.1</a:t>
            </a:r>
          </a:p>
        </p:txBody>
      </p:sp>
      <p:sp>
        <p:nvSpPr>
          <p:cNvPr id="11" name="Rettangolo 10"/>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bg1"/>
                </a:solidFill>
                <a:latin typeface="Calibri Light" pitchFamily="34" charset="0"/>
              </a:rPr>
              <a:t>L’insegnante competente …</a:t>
            </a:r>
            <a:endParaRPr lang="it-IT" sz="4000" dirty="0">
              <a:solidFill>
                <a:schemeClr val="bg1"/>
              </a:solidFill>
              <a:latin typeface="Calibri Light" pitchFamily="34" charset="0"/>
            </a:endParaRPr>
          </a:p>
        </p:txBody>
      </p:sp>
    </p:spTree>
    <p:extLst>
      <p:ext uri="{BB962C8B-B14F-4D97-AF65-F5344CB8AC3E}">
        <p14:creationId xmlns:p14="http://schemas.microsoft.com/office/powerpoint/2010/main" val="280931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a:t>Antonia Carlini </a:t>
            </a:r>
            <a:r>
              <a:rPr lang="it-IT" dirty="0" smtClean="0"/>
              <a:t>-</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7</a:t>
            </a:fld>
            <a:endParaRPr lang="it-IT" dirty="0"/>
          </a:p>
        </p:txBody>
      </p:sp>
      <p:pic>
        <p:nvPicPr>
          <p:cNvPr id="5" name="Immagine 4"/>
          <p:cNvPicPr>
            <a:picLocks noChangeAspect="1"/>
          </p:cNvPicPr>
          <p:nvPr/>
        </p:nvPicPr>
        <p:blipFill>
          <a:blip r:embed="rId3" cstate="print"/>
          <a:stretch>
            <a:fillRect/>
          </a:stretch>
        </p:blipFill>
        <p:spPr>
          <a:xfrm>
            <a:off x="323528" y="375828"/>
            <a:ext cx="8496944" cy="5951686"/>
          </a:xfrm>
          <a:prstGeom prst="rect">
            <a:avLst/>
          </a:prstGeom>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CasellaDiTesto 5"/>
          <p:cNvSpPr txBox="1"/>
          <p:nvPr/>
        </p:nvSpPr>
        <p:spPr>
          <a:xfrm>
            <a:off x="539552" y="548680"/>
            <a:ext cx="8064896" cy="5016758"/>
          </a:xfrm>
          <a:prstGeom prst="rect">
            <a:avLst/>
          </a:prstGeom>
          <a:noFill/>
        </p:spPr>
        <p:txBody>
          <a:bodyPr wrap="square" rtlCol="0">
            <a:spAutoFit/>
          </a:bodyPr>
          <a:lstStyle/>
          <a:p>
            <a:pPr algn="just"/>
            <a:r>
              <a:rPr lang="it-IT" sz="3200" i="1" dirty="0">
                <a:solidFill>
                  <a:schemeClr val="bg1"/>
                </a:solidFill>
                <a:effectLst>
                  <a:outerShdw blurRad="38100" dist="38100" dir="2700000" algn="tl">
                    <a:srgbClr val="000000">
                      <a:alpha val="43137"/>
                    </a:srgbClr>
                  </a:outerShdw>
                </a:effectLst>
                <a:latin typeface="Candara" panose="020E0502030303020204" pitchFamily="34" charset="0"/>
              </a:rPr>
              <a:t>«Egli ha solo roba fatta in serie e i suoi scaffali  non consentono la minima scelta. Così fra gli alunni delle nostre scuole ne vediamo alcuni che annegano negli anfratti di un programma troppo immenso  per le loro deboli aspirazioni e le loro capacità  problematiche, ed incespicano ad ogni passo» </a:t>
            </a:r>
          </a:p>
          <a:p>
            <a:pPr algn="just"/>
            <a:endParaRPr lang="it-IT" sz="3200" i="1" dirty="0">
              <a:solidFill>
                <a:schemeClr val="bg1"/>
              </a:solidFill>
              <a:effectLst>
                <a:outerShdw blurRad="38100" dist="38100" dir="2700000" algn="tl">
                  <a:srgbClr val="000000">
                    <a:alpha val="43137"/>
                  </a:srgbClr>
                </a:outerShdw>
              </a:effectLst>
              <a:latin typeface="Candara" panose="020E0502030303020204" pitchFamily="34" charset="0"/>
            </a:endParaRPr>
          </a:p>
          <a:p>
            <a:pPr algn="r"/>
            <a:endParaRPr lang="it-IT" sz="3200" i="1" dirty="0">
              <a:solidFill>
                <a:schemeClr val="bg1"/>
              </a:solidFill>
              <a:effectLst>
                <a:outerShdw blurRad="38100" dist="38100" dir="2700000" algn="tl">
                  <a:srgbClr val="000000">
                    <a:alpha val="43137"/>
                  </a:srgbClr>
                </a:outerShdw>
              </a:effectLst>
              <a:latin typeface="Candara" panose="020E0502030303020204" pitchFamily="34" charset="0"/>
            </a:endParaRPr>
          </a:p>
          <a:p>
            <a:pPr algn="r"/>
            <a:r>
              <a:rPr lang="it-IT" sz="3200" i="1" dirty="0">
                <a:solidFill>
                  <a:schemeClr val="bg1"/>
                </a:solidFill>
                <a:effectLst>
                  <a:outerShdw blurRad="38100" dist="38100" dir="2700000" algn="tl">
                    <a:srgbClr val="000000">
                      <a:alpha val="43137"/>
                    </a:srgbClr>
                  </a:outerShdw>
                </a:effectLst>
                <a:latin typeface="Candara" panose="020E0502030303020204" pitchFamily="34" charset="0"/>
              </a:rPr>
              <a:t>Claparede 1920</a:t>
            </a:r>
          </a:p>
        </p:txBody>
      </p:sp>
    </p:spTree>
    <p:extLst>
      <p:ext uri="{BB962C8B-B14F-4D97-AF65-F5344CB8AC3E}">
        <p14:creationId xmlns:p14="http://schemas.microsoft.com/office/powerpoint/2010/main" val="19023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a:t>Antonia Carlini </a:t>
            </a:r>
            <a:r>
              <a:rPr lang="it-IT" dirty="0" smtClean="0"/>
              <a:t>-</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8</a:t>
            </a:fld>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356350"/>
          </a:xfrm>
          <a:prstGeom prst="rect">
            <a:avLst/>
          </a:prstGeom>
        </p:spPr>
      </p:pic>
      <p:sp>
        <p:nvSpPr>
          <p:cNvPr id="6" name="Fumetto 3 5"/>
          <p:cNvSpPr/>
          <p:nvPr/>
        </p:nvSpPr>
        <p:spPr>
          <a:xfrm>
            <a:off x="5571529" y="-315416"/>
            <a:ext cx="3572471" cy="2602951"/>
          </a:xfrm>
          <a:prstGeom prst="wedgeEllipseCallout">
            <a:avLst>
              <a:gd name="adj1" fmla="val -29801"/>
              <a:gd name="adj2" fmla="val 56123"/>
            </a:avLst>
          </a:prstGeom>
          <a:solidFill>
            <a:schemeClr val="bg1"/>
          </a:solidFill>
          <a:ln>
            <a:solidFill>
              <a:srgbClr val="00206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i="1" dirty="0">
                <a:solidFill>
                  <a:srgbClr val="002060"/>
                </a:solidFill>
                <a:latin typeface="Candara" pitchFamily="34" charset="0"/>
              </a:rPr>
              <a:t>… e oggi che i «programmi immensi» non ci sono più? </a:t>
            </a:r>
          </a:p>
        </p:txBody>
      </p:sp>
      <p:sp>
        <p:nvSpPr>
          <p:cNvPr id="7" name="Rettangolo 6"/>
          <p:cNvSpPr/>
          <p:nvPr/>
        </p:nvSpPr>
        <p:spPr>
          <a:xfrm>
            <a:off x="0" y="4755912"/>
            <a:ext cx="9144000" cy="1600438"/>
          </a:xfrm>
          <a:prstGeom prst="rect">
            <a:avLst/>
          </a:prstGeom>
          <a:solidFill>
            <a:srgbClr val="0070C0"/>
          </a:solidFill>
          <a:ln>
            <a:noFill/>
          </a:ln>
          <a:effectLst>
            <a:outerShdw blurRad="190500" dist="228600" dir="2700000" algn="ctr">
              <a:srgbClr val="000000">
                <a:alpha val="30000"/>
              </a:srgbClr>
            </a:outerShdw>
          </a:effectLst>
        </p:spPr>
        <p:txBody>
          <a:bodyPr wrap="square">
            <a:spAutoFit/>
          </a:bodyPr>
          <a:lstStyle/>
          <a:p>
            <a:pPr algn="just"/>
            <a:r>
              <a:rPr lang="it-IT" sz="2600" dirty="0">
                <a:solidFill>
                  <a:schemeClr val="bg1"/>
                </a:solidFill>
                <a:latin typeface="Calibri Light" panose="020F0302020204030204" pitchFamily="34" charset="0"/>
                <a:ea typeface="Times New Roman" panose="02020603050405020304" pitchFamily="18" charset="0"/>
              </a:rPr>
              <a:t>«molti insuccessi scolastici non sono dovuti a irreversibili limiti degli studenti ma, semplicemente, all’incompatibilità fra le loro modalità di apprendere e le caratteristiche del contesto di apprendimento» </a:t>
            </a:r>
            <a:r>
              <a:rPr lang="it-IT" sz="2000" i="1" dirty="0">
                <a:solidFill>
                  <a:schemeClr val="bg1"/>
                </a:solidFill>
                <a:latin typeface="Candara" panose="020E0502030303020204" pitchFamily="34" charset="0"/>
                <a:ea typeface="Times New Roman" panose="02020603050405020304" pitchFamily="18" charset="0"/>
              </a:rPr>
              <a:t>C. Cornoldi (1999)</a:t>
            </a:r>
            <a:endParaRPr lang="it-IT" sz="2600" i="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62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683568" y="1988840"/>
            <a:ext cx="7488832" cy="4278094"/>
          </a:xfrm>
          <a:prstGeom prst="rect">
            <a:avLst/>
          </a:prstGeom>
        </p:spPr>
        <p:txBody>
          <a:bodyPr wrap="square">
            <a:spAutoFit/>
          </a:bodyPr>
          <a:lstStyle/>
          <a:p>
            <a:pPr algn="ctr"/>
            <a:r>
              <a:rPr lang="it-IT" sz="3200" dirty="0">
                <a:latin typeface="Candara" pitchFamily="34" charset="0"/>
              </a:rPr>
              <a:t>“ molti insuccessi scolastici </a:t>
            </a:r>
            <a:r>
              <a:rPr lang="it-IT" sz="3200" i="1" dirty="0">
                <a:latin typeface="Candara" pitchFamily="34" charset="0"/>
              </a:rPr>
              <a:t>non</a:t>
            </a:r>
            <a:r>
              <a:rPr lang="it-IT" sz="3200" dirty="0">
                <a:latin typeface="Candara" pitchFamily="34" charset="0"/>
              </a:rPr>
              <a:t> sono dovuti a irreversibili limiti degli studenti ma, semplicemente,</a:t>
            </a:r>
          </a:p>
          <a:p>
            <a:pPr algn="ctr"/>
            <a:r>
              <a:rPr lang="it-IT" sz="3200" dirty="0">
                <a:latin typeface="Candara" pitchFamily="34" charset="0"/>
              </a:rPr>
              <a:t> all’</a:t>
            </a:r>
            <a:r>
              <a:rPr lang="it-IT" sz="3200" i="1" dirty="0">
                <a:latin typeface="Candara" pitchFamily="34" charset="0"/>
              </a:rPr>
              <a:t>incompatibilità</a:t>
            </a:r>
            <a:r>
              <a:rPr lang="it-IT" sz="3200" dirty="0">
                <a:latin typeface="Candara" pitchFamily="34" charset="0"/>
              </a:rPr>
              <a:t> fra</a:t>
            </a:r>
          </a:p>
          <a:p>
            <a:pPr algn="ctr"/>
            <a:r>
              <a:rPr lang="it-IT" sz="3200" dirty="0">
                <a:latin typeface="Candara" pitchFamily="34" charset="0"/>
              </a:rPr>
              <a:t> le loro </a:t>
            </a:r>
            <a:r>
              <a:rPr lang="it-IT" sz="3200" dirty="0">
                <a:solidFill>
                  <a:srgbClr val="FF3300"/>
                </a:solidFill>
                <a:latin typeface="Candara" pitchFamily="34" charset="0"/>
              </a:rPr>
              <a:t>modalità di apprendere</a:t>
            </a:r>
            <a:r>
              <a:rPr lang="it-IT" sz="3200" dirty="0">
                <a:latin typeface="Candara" pitchFamily="34" charset="0"/>
              </a:rPr>
              <a:t> e le </a:t>
            </a:r>
            <a:r>
              <a:rPr lang="it-IT" sz="3200" dirty="0">
                <a:solidFill>
                  <a:srgbClr val="FF3300"/>
                </a:solidFill>
                <a:latin typeface="Candara" pitchFamily="34" charset="0"/>
              </a:rPr>
              <a:t>caratteristiche del contesto di apprendimento</a:t>
            </a:r>
            <a:r>
              <a:rPr lang="it-IT" sz="3200" dirty="0">
                <a:latin typeface="Candara" pitchFamily="34" charset="0"/>
              </a:rPr>
              <a:t>”</a:t>
            </a:r>
          </a:p>
          <a:p>
            <a:pPr algn="ctr"/>
            <a:endParaRPr lang="it-IT" sz="3200" dirty="0">
              <a:latin typeface="Candara" pitchFamily="34" charset="0"/>
            </a:endParaRPr>
          </a:p>
          <a:p>
            <a:pPr algn="ctr"/>
            <a:r>
              <a:rPr lang="it-IT" sz="1600" dirty="0">
                <a:latin typeface="Candara" pitchFamily="34" charset="0"/>
              </a:rPr>
              <a:t>(C. Cornoldi  “Le difficoltà di apprendimento a scuola”)</a:t>
            </a:r>
          </a:p>
        </p:txBody>
      </p:sp>
      <p:sp>
        <p:nvSpPr>
          <p:cNvPr id="13" name="Rettangolo 12"/>
          <p:cNvSpPr/>
          <p:nvPr/>
        </p:nvSpPr>
        <p:spPr>
          <a:xfrm>
            <a:off x="428596" y="1571612"/>
            <a:ext cx="8215370" cy="502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dirty="0">
              <a:solidFill>
                <a:schemeClr val="tx1">
                  <a:lumMod val="85000"/>
                  <a:lumOff val="15000"/>
                </a:schemeClr>
              </a:solidFill>
              <a:latin typeface="Candara" pitchFamily="34" charset="0"/>
            </a:endParaRPr>
          </a:p>
        </p:txBody>
      </p:sp>
      <p:sp>
        <p:nvSpPr>
          <p:cNvPr id="15" name="CasellaDiTesto 14"/>
          <p:cNvSpPr txBox="1"/>
          <p:nvPr/>
        </p:nvSpPr>
        <p:spPr>
          <a:xfrm>
            <a:off x="2428860" y="4572008"/>
            <a:ext cx="4804965" cy="584775"/>
          </a:xfrm>
          <a:prstGeom prst="rect">
            <a:avLst/>
          </a:prstGeom>
          <a:solidFill>
            <a:srgbClr val="FFFFCC"/>
          </a:solidFill>
        </p:spPr>
        <p:txBody>
          <a:bodyPr wrap="square" rtlCol="0">
            <a:spAutoFit/>
          </a:bodyPr>
          <a:lstStyle/>
          <a:p>
            <a:r>
              <a:rPr lang="it-IT" sz="3200" i="1" dirty="0">
                <a:latin typeface="Candara" pitchFamily="34" charset="0"/>
              </a:rPr>
              <a:t>stile cognitivo dominante</a:t>
            </a:r>
          </a:p>
        </p:txBody>
      </p:sp>
      <p:sp>
        <p:nvSpPr>
          <p:cNvPr id="16" name="CasellaDiTesto 15"/>
          <p:cNvSpPr txBox="1"/>
          <p:nvPr/>
        </p:nvSpPr>
        <p:spPr>
          <a:xfrm>
            <a:off x="500034" y="1714488"/>
            <a:ext cx="3820870" cy="584775"/>
          </a:xfrm>
          <a:prstGeom prst="rect">
            <a:avLst/>
          </a:prstGeom>
          <a:solidFill>
            <a:schemeClr val="accent2">
              <a:lumMod val="20000"/>
              <a:lumOff val="80000"/>
            </a:schemeClr>
          </a:solidFill>
        </p:spPr>
        <p:txBody>
          <a:bodyPr wrap="square" rtlCol="0">
            <a:spAutoFit/>
          </a:bodyPr>
          <a:lstStyle/>
          <a:p>
            <a:r>
              <a:rPr lang="it-IT" sz="3200" i="1" dirty="0">
                <a:latin typeface="Candara" pitchFamily="34" charset="0"/>
              </a:rPr>
              <a:t>qualità delle relazioni</a:t>
            </a:r>
          </a:p>
        </p:txBody>
      </p:sp>
      <p:sp>
        <p:nvSpPr>
          <p:cNvPr id="17" name="CasellaDiTesto 16"/>
          <p:cNvSpPr txBox="1"/>
          <p:nvPr/>
        </p:nvSpPr>
        <p:spPr>
          <a:xfrm>
            <a:off x="428596" y="3857628"/>
            <a:ext cx="3603820" cy="584775"/>
          </a:xfrm>
          <a:prstGeom prst="rect">
            <a:avLst/>
          </a:prstGeom>
          <a:solidFill>
            <a:srgbClr val="FFFFCC"/>
          </a:solidFill>
        </p:spPr>
        <p:txBody>
          <a:bodyPr wrap="square" rtlCol="0">
            <a:spAutoFit/>
          </a:bodyPr>
          <a:lstStyle/>
          <a:p>
            <a:r>
              <a:rPr lang="it-IT" sz="3200" i="1" dirty="0">
                <a:latin typeface="Candara" pitchFamily="34" charset="0"/>
              </a:rPr>
              <a:t>stile motivazionale</a:t>
            </a:r>
          </a:p>
        </p:txBody>
      </p:sp>
      <p:sp>
        <p:nvSpPr>
          <p:cNvPr id="18" name="CasellaDiTesto 17"/>
          <p:cNvSpPr txBox="1"/>
          <p:nvPr/>
        </p:nvSpPr>
        <p:spPr>
          <a:xfrm>
            <a:off x="5500694" y="3857628"/>
            <a:ext cx="2983132" cy="584775"/>
          </a:xfrm>
          <a:prstGeom prst="rect">
            <a:avLst/>
          </a:prstGeom>
          <a:solidFill>
            <a:srgbClr val="FFFFCC"/>
          </a:solidFill>
        </p:spPr>
        <p:txBody>
          <a:bodyPr wrap="square" rtlCol="0">
            <a:spAutoFit/>
          </a:bodyPr>
          <a:lstStyle/>
          <a:p>
            <a:r>
              <a:rPr lang="it-IT" sz="3200" i="1" dirty="0">
                <a:latin typeface="Candara" pitchFamily="34" charset="0"/>
              </a:rPr>
              <a:t>stile attributivo</a:t>
            </a:r>
          </a:p>
        </p:txBody>
      </p:sp>
      <p:sp>
        <p:nvSpPr>
          <p:cNvPr id="19" name="CasellaDiTesto 18"/>
          <p:cNvSpPr txBox="1"/>
          <p:nvPr/>
        </p:nvSpPr>
        <p:spPr>
          <a:xfrm>
            <a:off x="1500166" y="2428868"/>
            <a:ext cx="2211915" cy="584775"/>
          </a:xfrm>
          <a:prstGeom prst="rect">
            <a:avLst/>
          </a:prstGeom>
          <a:solidFill>
            <a:schemeClr val="accent2">
              <a:lumMod val="20000"/>
              <a:lumOff val="80000"/>
            </a:schemeClr>
          </a:solidFill>
        </p:spPr>
        <p:txBody>
          <a:bodyPr wrap="square" rtlCol="0">
            <a:spAutoFit/>
          </a:bodyPr>
          <a:lstStyle/>
          <a:p>
            <a:r>
              <a:rPr lang="it-IT" sz="3200" i="1" dirty="0">
                <a:latin typeface="Candara" pitchFamily="34" charset="0"/>
              </a:rPr>
              <a:t>autonomia</a:t>
            </a:r>
          </a:p>
        </p:txBody>
      </p:sp>
      <p:sp>
        <p:nvSpPr>
          <p:cNvPr id="20" name="CasellaDiTesto 19"/>
          <p:cNvSpPr txBox="1"/>
          <p:nvPr/>
        </p:nvSpPr>
        <p:spPr>
          <a:xfrm>
            <a:off x="4500562" y="1714488"/>
            <a:ext cx="4214842" cy="584775"/>
          </a:xfrm>
          <a:prstGeom prst="rect">
            <a:avLst/>
          </a:prstGeom>
          <a:solidFill>
            <a:schemeClr val="accent2">
              <a:lumMod val="20000"/>
              <a:lumOff val="80000"/>
            </a:schemeClr>
          </a:solidFill>
        </p:spPr>
        <p:txBody>
          <a:bodyPr wrap="square" rtlCol="0">
            <a:spAutoFit/>
          </a:bodyPr>
          <a:lstStyle/>
          <a:p>
            <a:pPr algn="ctr"/>
            <a:r>
              <a:rPr lang="it-IT" sz="3200" i="1" dirty="0">
                <a:latin typeface="Candara" pitchFamily="34" charset="0"/>
              </a:rPr>
              <a:t>sicurezza e stima di sé </a:t>
            </a:r>
          </a:p>
        </p:txBody>
      </p:sp>
      <p:sp>
        <p:nvSpPr>
          <p:cNvPr id="21" name="CasellaDiTesto 20"/>
          <p:cNvSpPr txBox="1"/>
          <p:nvPr/>
        </p:nvSpPr>
        <p:spPr>
          <a:xfrm>
            <a:off x="1785918" y="3143248"/>
            <a:ext cx="5681363" cy="707886"/>
          </a:xfrm>
          <a:prstGeom prst="rect">
            <a:avLst/>
          </a:prstGeom>
          <a:noFill/>
        </p:spPr>
        <p:txBody>
          <a:bodyPr wrap="none" rtlCol="0">
            <a:spAutoFit/>
          </a:bodyPr>
          <a:lstStyle/>
          <a:p>
            <a:r>
              <a:rPr lang="it-IT" sz="4000" b="1" dirty="0" smtClean="0">
                <a:solidFill>
                  <a:srgbClr val="006699"/>
                </a:solidFill>
                <a:latin typeface="Segoe Print" pitchFamily="2" charset="0"/>
              </a:rPr>
              <a:t>… e di insegnamento!</a:t>
            </a:r>
            <a:endParaRPr lang="it-IT" sz="4000" b="1" dirty="0">
              <a:solidFill>
                <a:srgbClr val="006699"/>
              </a:solidFill>
              <a:latin typeface="Segoe Print" pitchFamily="2" charset="0"/>
            </a:endParaRPr>
          </a:p>
        </p:txBody>
      </p:sp>
      <p:sp>
        <p:nvSpPr>
          <p:cNvPr id="23" name="CasellaDiTesto 22"/>
          <p:cNvSpPr txBox="1"/>
          <p:nvPr/>
        </p:nvSpPr>
        <p:spPr>
          <a:xfrm>
            <a:off x="5357818" y="2357430"/>
            <a:ext cx="2293236" cy="584775"/>
          </a:xfrm>
          <a:prstGeom prst="rect">
            <a:avLst/>
          </a:prstGeom>
          <a:solidFill>
            <a:schemeClr val="accent2">
              <a:lumMod val="20000"/>
              <a:lumOff val="80000"/>
            </a:schemeClr>
          </a:solidFill>
        </p:spPr>
        <p:txBody>
          <a:bodyPr wrap="square" rtlCol="0">
            <a:spAutoFit/>
          </a:bodyPr>
          <a:lstStyle/>
          <a:p>
            <a:r>
              <a:rPr lang="it-IT" sz="3200" i="1" dirty="0">
                <a:latin typeface="Candara" pitchFamily="34" charset="0"/>
              </a:rPr>
              <a:t>aspettative</a:t>
            </a:r>
          </a:p>
        </p:txBody>
      </p:sp>
      <p:sp>
        <p:nvSpPr>
          <p:cNvPr id="38" name="CasellaDiTesto 37"/>
          <p:cNvSpPr txBox="1"/>
          <p:nvPr/>
        </p:nvSpPr>
        <p:spPr>
          <a:xfrm>
            <a:off x="2500298" y="6000768"/>
            <a:ext cx="4859700" cy="584775"/>
          </a:xfrm>
          <a:prstGeom prst="rect">
            <a:avLst/>
          </a:prstGeom>
          <a:solidFill>
            <a:srgbClr val="FFFFCC"/>
          </a:solidFill>
        </p:spPr>
        <p:txBody>
          <a:bodyPr wrap="square" rtlCol="0">
            <a:spAutoFit/>
          </a:bodyPr>
          <a:lstStyle/>
          <a:p>
            <a:r>
              <a:rPr lang="it-IT" sz="3200" i="1" dirty="0" smtClean="0">
                <a:latin typeface="Candara" pitchFamily="34" charset="0"/>
              </a:rPr>
              <a:t>percezione </a:t>
            </a:r>
            <a:r>
              <a:rPr lang="it-IT" sz="3200" i="1" dirty="0">
                <a:latin typeface="Candara" pitchFamily="34" charset="0"/>
              </a:rPr>
              <a:t>di autoefficacia</a:t>
            </a:r>
          </a:p>
        </p:txBody>
      </p:sp>
      <p:sp>
        <p:nvSpPr>
          <p:cNvPr id="22" name="CasellaDiTesto 21"/>
          <p:cNvSpPr txBox="1"/>
          <p:nvPr/>
        </p:nvSpPr>
        <p:spPr>
          <a:xfrm>
            <a:off x="1928794" y="5286388"/>
            <a:ext cx="5797536" cy="584775"/>
          </a:xfrm>
          <a:prstGeom prst="rect">
            <a:avLst/>
          </a:prstGeom>
          <a:solidFill>
            <a:srgbClr val="FFFFCC"/>
          </a:solidFill>
        </p:spPr>
        <p:txBody>
          <a:bodyPr wrap="square" rtlCol="0">
            <a:spAutoFit/>
          </a:bodyPr>
          <a:lstStyle/>
          <a:p>
            <a:pPr algn="ctr"/>
            <a:r>
              <a:rPr lang="it-IT" sz="3200" i="1" dirty="0">
                <a:latin typeface="Candara" pitchFamily="34" charset="0"/>
              </a:rPr>
              <a:t>sistema sensoriale dominante</a:t>
            </a:r>
          </a:p>
        </p:txBody>
      </p:sp>
      <p:sp>
        <p:nvSpPr>
          <p:cNvPr id="24" name="CasellaDiTesto 23"/>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9</a:t>
            </a:fld>
            <a:endParaRPr lang="it-IT" dirty="0"/>
          </a:p>
        </p:txBody>
      </p:sp>
      <p:sp>
        <p:nvSpPr>
          <p:cNvPr id="3" name="Segnaposto piè di pagina 2"/>
          <p:cNvSpPr>
            <a:spLocks noGrp="1"/>
          </p:cNvSpPr>
          <p:nvPr>
            <p:ph type="ftr" sz="quarter" idx="11"/>
          </p:nvPr>
        </p:nvSpPr>
        <p:spPr>
          <a:xfrm>
            <a:off x="3214678" y="6492875"/>
            <a:ext cx="2895600" cy="365125"/>
          </a:xfrm>
        </p:spPr>
        <p:txBody>
          <a:bodyPr/>
          <a:lstStyle/>
          <a:p>
            <a:r>
              <a:rPr lang="it-IT" dirty="0"/>
              <a:t>Antonia Carlini</a:t>
            </a:r>
          </a:p>
        </p:txBody>
      </p:sp>
      <p:sp>
        <p:nvSpPr>
          <p:cNvPr id="25" name="Titolo 1"/>
          <p:cNvSpPr txBox="1">
            <a:spLocks noGrp="1"/>
          </p:cNvSpPr>
          <p:nvPr>
            <p:ph type="title"/>
          </p:nvPr>
        </p:nvSpPr>
        <p:spPr>
          <a:xfrm>
            <a:off x="457200" y="274638"/>
            <a:ext cx="8229600" cy="1143000"/>
          </a:xfrm>
          <a:prstGeom prst="rect">
            <a:avLst/>
          </a:prstGeom>
          <a:solidFill>
            <a:srgbClr val="0070C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300" dirty="0" smtClean="0">
                <a:solidFill>
                  <a:schemeClr val="bg1"/>
                </a:solidFill>
                <a:latin typeface="Calibri Light" pitchFamily="34" charset="0"/>
                <a:ea typeface="+mn-ea"/>
                <a:cs typeface="+mn-cs"/>
              </a:rPr>
              <a:t>Stili di apprendimento …</a:t>
            </a:r>
            <a:endParaRPr lang="it-IT" sz="4300" dirty="0">
              <a:solidFill>
                <a:schemeClr val="bg1"/>
              </a:solidFill>
              <a:latin typeface="Calibri Light" pitchFamily="34" charset="0"/>
              <a:ea typeface="+mn-ea"/>
              <a:cs typeface="+mn-cs"/>
            </a:endParaRPr>
          </a:p>
        </p:txBody>
      </p:sp>
    </p:spTree>
    <p:extLst>
      <p:ext uri="{BB962C8B-B14F-4D97-AF65-F5344CB8AC3E}">
        <p14:creationId xmlns:p14="http://schemas.microsoft.com/office/powerpoint/2010/main" val="349378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3721</TotalTime>
  <Words>2463</Words>
  <Application>Microsoft Office PowerPoint</Application>
  <PresentationFormat>Presentazione su schermo (4:3)</PresentationFormat>
  <Paragraphs>442</Paragraphs>
  <Slides>35</Slides>
  <Notes>14</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Stili di apprendimento …</vt:lpstr>
      <vt:lpstr>Presentazione standard di PowerPoint</vt:lpstr>
      <vt:lpstr>Presentazione standard di PowerPoint</vt:lpstr>
      <vt:lpstr>Presentazione standard di PowerPoint</vt:lpstr>
      <vt:lpstr>La classe inclusiva e la relazione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Domande-guida sui contenuti</vt:lpstr>
      <vt:lpstr>Presentazione standard di PowerPoint</vt:lpstr>
      <vt:lpstr>Domande-guida sul compito</vt:lpstr>
      <vt:lpstr>Presentazione standard di PowerPoint</vt:lpstr>
      <vt:lpstr>Presentazione standard di PowerPoint</vt:lpstr>
      <vt:lpstr>Presentazione standard di PowerPoint</vt:lpstr>
      <vt:lpstr>Presentazione standard di PowerPoint</vt:lpstr>
      <vt:lpstr>Presentazione standard di PowerPoint</vt:lpstr>
      <vt:lpstr>La composizione dei gruppi</vt:lpstr>
      <vt:lpstr>Presentazione standard di PowerPoint</vt:lpstr>
      <vt:lpstr>L’ambiente  con una mediazione forte</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Bruno</cp:lastModifiedBy>
  <cp:revision>343</cp:revision>
  <dcterms:created xsi:type="dcterms:W3CDTF">2015-10-08T07:38:37Z</dcterms:created>
  <dcterms:modified xsi:type="dcterms:W3CDTF">2018-10-08T16:52:27Z</dcterms:modified>
</cp:coreProperties>
</file>